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61" r:id="rId13"/>
    <p:sldId id="262" r:id="rId14"/>
    <p:sldId id="295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57" r:id="rId23"/>
    <p:sldId id="258" r:id="rId24"/>
    <p:sldId id="276" r:id="rId25"/>
    <p:sldId id="277" r:id="rId26"/>
    <p:sldId id="278" r:id="rId27"/>
    <p:sldId id="279" r:id="rId28"/>
    <p:sldId id="280" r:id="rId29"/>
    <p:sldId id="281" r:id="rId3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66"/>
    <a:srgbClr val="FF6600"/>
    <a:srgbClr val="FF0066"/>
    <a:srgbClr val="FF3300"/>
    <a:srgbClr val="800000"/>
    <a:srgbClr val="CC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2" autoAdjust="0"/>
  </p:normalViewPr>
  <p:slideViewPr>
    <p:cSldViewPr>
      <p:cViewPr varScale="1">
        <p:scale>
          <a:sx n="65" d="100"/>
          <a:sy n="65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595F7-9820-42F3-A389-9C72EAABC990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52271D69-ACBC-4DCA-BEE3-BF1877E6DE6D}">
      <dgm:prSet phldrT="[Texto]"/>
      <dgm:spPr/>
      <dgm:t>
        <a:bodyPr/>
        <a:lstStyle/>
        <a:p>
          <a:r>
            <a:rPr lang="pt-PT" dirty="0" err="1"/>
            <a:t>Autoliderança</a:t>
          </a:r>
          <a:endParaRPr lang="pt-PT" dirty="0"/>
        </a:p>
      </dgm:t>
    </dgm:pt>
    <dgm:pt modelId="{14CA8C43-4CB0-43EF-893D-FE88ADE10223}" type="parTrans" cxnId="{D62D5D7D-C494-431D-9AFE-F870983E6018}">
      <dgm:prSet/>
      <dgm:spPr/>
      <dgm:t>
        <a:bodyPr/>
        <a:lstStyle/>
        <a:p>
          <a:endParaRPr lang="pt-PT"/>
        </a:p>
      </dgm:t>
    </dgm:pt>
    <dgm:pt modelId="{0825181A-2613-492B-A318-64080B771C30}" type="sibTrans" cxnId="{D62D5D7D-C494-431D-9AFE-F870983E6018}">
      <dgm:prSet/>
      <dgm:spPr/>
      <dgm:t>
        <a:bodyPr/>
        <a:lstStyle/>
        <a:p>
          <a:endParaRPr lang="pt-PT"/>
        </a:p>
      </dgm:t>
    </dgm:pt>
    <dgm:pt modelId="{1F8651D3-A831-4F7B-94CE-A6B2BCE4FF71}">
      <dgm:prSet phldrT="[Texto]"/>
      <dgm:spPr/>
      <dgm:t>
        <a:bodyPr/>
        <a:lstStyle/>
        <a:p>
          <a:r>
            <a:rPr lang="pt-PT" dirty="0"/>
            <a:t>Liderança Equipas</a:t>
          </a:r>
        </a:p>
      </dgm:t>
    </dgm:pt>
    <dgm:pt modelId="{13EF5F4D-CD23-4F6B-9BB4-B2527142E58D}" type="parTrans" cxnId="{C2609640-AEDA-47ED-8B98-2A2315E22BFB}">
      <dgm:prSet/>
      <dgm:spPr/>
      <dgm:t>
        <a:bodyPr/>
        <a:lstStyle/>
        <a:p>
          <a:endParaRPr lang="pt-PT"/>
        </a:p>
      </dgm:t>
    </dgm:pt>
    <dgm:pt modelId="{520F1D90-EBD3-48E6-BD1E-CD021F9688B6}" type="sibTrans" cxnId="{C2609640-AEDA-47ED-8B98-2A2315E22BFB}">
      <dgm:prSet/>
      <dgm:spPr/>
      <dgm:t>
        <a:bodyPr/>
        <a:lstStyle/>
        <a:p>
          <a:endParaRPr lang="pt-PT"/>
        </a:p>
      </dgm:t>
    </dgm:pt>
    <dgm:pt modelId="{37152C07-AF5B-4816-9F86-9241563E6F5A}">
      <dgm:prSet phldrT="[Texto]"/>
      <dgm:spPr/>
      <dgm:t>
        <a:bodyPr/>
        <a:lstStyle/>
        <a:p>
          <a:r>
            <a:rPr lang="pt-PT" dirty="0"/>
            <a:t>Liderança Organizacional</a:t>
          </a:r>
        </a:p>
      </dgm:t>
    </dgm:pt>
    <dgm:pt modelId="{77408A82-505B-451B-821A-3FF5363911A0}" type="parTrans" cxnId="{F8A51B70-CF5B-49F4-94AB-C413CAA4D88C}">
      <dgm:prSet/>
      <dgm:spPr/>
      <dgm:t>
        <a:bodyPr/>
        <a:lstStyle/>
        <a:p>
          <a:endParaRPr lang="pt-PT"/>
        </a:p>
      </dgm:t>
    </dgm:pt>
    <dgm:pt modelId="{C2EFC331-5A0C-4FC0-8ABD-42C615B3415E}" type="sibTrans" cxnId="{F8A51B70-CF5B-49F4-94AB-C413CAA4D88C}">
      <dgm:prSet/>
      <dgm:spPr/>
      <dgm:t>
        <a:bodyPr/>
        <a:lstStyle/>
        <a:p>
          <a:endParaRPr lang="pt-PT"/>
        </a:p>
      </dgm:t>
    </dgm:pt>
    <dgm:pt modelId="{41681598-3F45-4173-A791-48A459326716}">
      <dgm:prSet/>
      <dgm:spPr/>
      <dgm:t>
        <a:bodyPr/>
        <a:lstStyle/>
        <a:p>
          <a:r>
            <a:rPr lang="pt-PT" dirty="0"/>
            <a:t>Liderança </a:t>
          </a:r>
          <a:r>
            <a:rPr lang="pt-PT" dirty="0" err="1"/>
            <a:t>One-on-one</a:t>
          </a:r>
          <a:endParaRPr lang="pt-PT" dirty="0"/>
        </a:p>
      </dgm:t>
    </dgm:pt>
    <dgm:pt modelId="{90F7AD49-8BB3-45A5-88A1-8A70F188FABD}" type="parTrans" cxnId="{223A1059-9F25-4930-B4D6-84D76B5F641D}">
      <dgm:prSet/>
      <dgm:spPr/>
      <dgm:t>
        <a:bodyPr/>
        <a:lstStyle/>
        <a:p>
          <a:endParaRPr lang="pt-PT"/>
        </a:p>
      </dgm:t>
    </dgm:pt>
    <dgm:pt modelId="{1C0D019D-E8D5-4125-99A5-5D07E43E848C}" type="sibTrans" cxnId="{223A1059-9F25-4930-B4D6-84D76B5F641D}">
      <dgm:prSet/>
      <dgm:spPr/>
      <dgm:t>
        <a:bodyPr/>
        <a:lstStyle/>
        <a:p>
          <a:endParaRPr lang="pt-PT"/>
        </a:p>
      </dgm:t>
    </dgm:pt>
    <dgm:pt modelId="{82C91911-509E-45D1-A3A3-C39E745FF711}" type="pres">
      <dgm:prSet presAssocID="{7DC595F7-9820-42F3-A389-9C72EAABC990}" presName="CompostProcess" presStyleCnt="0">
        <dgm:presLayoutVars>
          <dgm:dir/>
          <dgm:resizeHandles val="exact"/>
        </dgm:presLayoutVars>
      </dgm:prSet>
      <dgm:spPr/>
    </dgm:pt>
    <dgm:pt modelId="{FCD974AA-2C7A-4902-9319-3492A42848C9}" type="pres">
      <dgm:prSet presAssocID="{7DC595F7-9820-42F3-A389-9C72EAABC990}" presName="arrow" presStyleLbl="bgShp" presStyleIdx="0" presStyleCnt="1" custLinFactNeighborX="801" custLinFactNeighborY="20026"/>
      <dgm:spPr/>
    </dgm:pt>
    <dgm:pt modelId="{91F104D2-658A-4FD7-97DB-4B48F86A9437}" type="pres">
      <dgm:prSet presAssocID="{7DC595F7-9820-42F3-A389-9C72EAABC990}" presName="linearProcess" presStyleCnt="0"/>
      <dgm:spPr/>
    </dgm:pt>
    <dgm:pt modelId="{D94CA5AE-7249-43EC-844F-5BCEAF563A69}" type="pres">
      <dgm:prSet presAssocID="{52271D69-ACBC-4DCA-BEE3-BF1877E6DE6D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ACCFB24-ED2D-4143-B8E8-08FA1030957A}" type="pres">
      <dgm:prSet presAssocID="{0825181A-2613-492B-A318-64080B771C30}" presName="sibTrans" presStyleCnt="0"/>
      <dgm:spPr/>
    </dgm:pt>
    <dgm:pt modelId="{08E0E4DE-94F7-4E37-9A22-2F2E9F55A306}" type="pres">
      <dgm:prSet presAssocID="{41681598-3F45-4173-A791-48A45932671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746DF60-B3E6-4F97-B441-A3D38EFA4D62}" type="pres">
      <dgm:prSet presAssocID="{1C0D019D-E8D5-4125-99A5-5D07E43E848C}" presName="sibTrans" presStyleCnt="0"/>
      <dgm:spPr/>
    </dgm:pt>
    <dgm:pt modelId="{FA38F029-D374-4EE1-A15D-05A1BD293946}" type="pres">
      <dgm:prSet presAssocID="{1F8651D3-A831-4F7B-94CE-A6B2BCE4FF7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49A1CF9-D572-458D-BAAE-CB2380F60B08}" type="pres">
      <dgm:prSet presAssocID="{520F1D90-EBD3-48E6-BD1E-CD021F9688B6}" presName="sibTrans" presStyleCnt="0"/>
      <dgm:spPr/>
    </dgm:pt>
    <dgm:pt modelId="{B8654CC2-A0A0-4478-964D-A3122734E1EE}" type="pres">
      <dgm:prSet presAssocID="{37152C07-AF5B-4816-9F86-9241563E6F5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F8A51B70-CF5B-49F4-94AB-C413CAA4D88C}" srcId="{7DC595F7-9820-42F3-A389-9C72EAABC990}" destId="{37152C07-AF5B-4816-9F86-9241563E6F5A}" srcOrd="3" destOrd="0" parTransId="{77408A82-505B-451B-821A-3FF5363911A0}" sibTransId="{C2EFC331-5A0C-4FC0-8ABD-42C615B3415E}"/>
    <dgm:cxn modelId="{1A2AC7D3-651C-4037-AE49-589C742E0291}" type="presOf" srcId="{1F8651D3-A831-4F7B-94CE-A6B2BCE4FF71}" destId="{FA38F029-D374-4EE1-A15D-05A1BD293946}" srcOrd="0" destOrd="0" presId="urn:microsoft.com/office/officeart/2005/8/layout/hProcess9"/>
    <dgm:cxn modelId="{ADFA354F-D10B-4C16-9540-4796B9826ABD}" type="presOf" srcId="{37152C07-AF5B-4816-9F86-9241563E6F5A}" destId="{B8654CC2-A0A0-4478-964D-A3122734E1EE}" srcOrd="0" destOrd="0" presId="urn:microsoft.com/office/officeart/2005/8/layout/hProcess9"/>
    <dgm:cxn modelId="{D62D5D7D-C494-431D-9AFE-F870983E6018}" srcId="{7DC595F7-9820-42F3-A389-9C72EAABC990}" destId="{52271D69-ACBC-4DCA-BEE3-BF1877E6DE6D}" srcOrd="0" destOrd="0" parTransId="{14CA8C43-4CB0-43EF-893D-FE88ADE10223}" sibTransId="{0825181A-2613-492B-A318-64080B771C30}"/>
    <dgm:cxn modelId="{223A1059-9F25-4930-B4D6-84D76B5F641D}" srcId="{7DC595F7-9820-42F3-A389-9C72EAABC990}" destId="{41681598-3F45-4173-A791-48A459326716}" srcOrd="1" destOrd="0" parTransId="{90F7AD49-8BB3-45A5-88A1-8A70F188FABD}" sibTransId="{1C0D019D-E8D5-4125-99A5-5D07E43E848C}"/>
    <dgm:cxn modelId="{C2609640-AEDA-47ED-8B98-2A2315E22BFB}" srcId="{7DC595F7-9820-42F3-A389-9C72EAABC990}" destId="{1F8651D3-A831-4F7B-94CE-A6B2BCE4FF71}" srcOrd="2" destOrd="0" parTransId="{13EF5F4D-CD23-4F6B-9BB4-B2527142E58D}" sibTransId="{520F1D90-EBD3-48E6-BD1E-CD021F9688B6}"/>
    <dgm:cxn modelId="{A9F6E90F-8863-4E28-B013-518713BF274E}" type="presOf" srcId="{52271D69-ACBC-4DCA-BEE3-BF1877E6DE6D}" destId="{D94CA5AE-7249-43EC-844F-5BCEAF563A69}" srcOrd="0" destOrd="0" presId="urn:microsoft.com/office/officeart/2005/8/layout/hProcess9"/>
    <dgm:cxn modelId="{1801FCC2-F54C-4E0F-8C6B-A98836FCAAD5}" type="presOf" srcId="{41681598-3F45-4173-A791-48A459326716}" destId="{08E0E4DE-94F7-4E37-9A22-2F2E9F55A306}" srcOrd="0" destOrd="0" presId="urn:microsoft.com/office/officeart/2005/8/layout/hProcess9"/>
    <dgm:cxn modelId="{7E046B67-533A-413E-A9CB-4B7721F01289}" type="presOf" srcId="{7DC595F7-9820-42F3-A389-9C72EAABC990}" destId="{82C91911-509E-45D1-A3A3-C39E745FF711}" srcOrd="0" destOrd="0" presId="urn:microsoft.com/office/officeart/2005/8/layout/hProcess9"/>
    <dgm:cxn modelId="{77655212-F55F-44E8-8E8A-C7E08235CCDA}" type="presParOf" srcId="{82C91911-509E-45D1-A3A3-C39E745FF711}" destId="{FCD974AA-2C7A-4902-9319-3492A42848C9}" srcOrd="0" destOrd="0" presId="urn:microsoft.com/office/officeart/2005/8/layout/hProcess9"/>
    <dgm:cxn modelId="{C628405D-9459-4A0A-9ACD-EA8AC4DEC20D}" type="presParOf" srcId="{82C91911-509E-45D1-A3A3-C39E745FF711}" destId="{91F104D2-658A-4FD7-97DB-4B48F86A9437}" srcOrd="1" destOrd="0" presId="urn:microsoft.com/office/officeart/2005/8/layout/hProcess9"/>
    <dgm:cxn modelId="{F35A088E-5B4C-4690-B071-63B476F2AED0}" type="presParOf" srcId="{91F104D2-658A-4FD7-97DB-4B48F86A9437}" destId="{D94CA5AE-7249-43EC-844F-5BCEAF563A69}" srcOrd="0" destOrd="0" presId="urn:microsoft.com/office/officeart/2005/8/layout/hProcess9"/>
    <dgm:cxn modelId="{3E77B1E5-4F46-4B55-836E-0F8D90EE5F91}" type="presParOf" srcId="{91F104D2-658A-4FD7-97DB-4B48F86A9437}" destId="{AACCFB24-ED2D-4143-B8E8-08FA1030957A}" srcOrd="1" destOrd="0" presId="urn:microsoft.com/office/officeart/2005/8/layout/hProcess9"/>
    <dgm:cxn modelId="{9A2074A2-EF36-40FF-B07B-F0FAD06E3D88}" type="presParOf" srcId="{91F104D2-658A-4FD7-97DB-4B48F86A9437}" destId="{08E0E4DE-94F7-4E37-9A22-2F2E9F55A306}" srcOrd="2" destOrd="0" presId="urn:microsoft.com/office/officeart/2005/8/layout/hProcess9"/>
    <dgm:cxn modelId="{BF6D3A54-E95F-4CA4-866B-70226A8F1EFC}" type="presParOf" srcId="{91F104D2-658A-4FD7-97DB-4B48F86A9437}" destId="{3746DF60-B3E6-4F97-B441-A3D38EFA4D62}" srcOrd="3" destOrd="0" presId="urn:microsoft.com/office/officeart/2005/8/layout/hProcess9"/>
    <dgm:cxn modelId="{2067A22D-BD45-4EFA-AB1C-EE54CD05D927}" type="presParOf" srcId="{91F104D2-658A-4FD7-97DB-4B48F86A9437}" destId="{FA38F029-D374-4EE1-A15D-05A1BD293946}" srcOrd="4" destOrd="0" presId="urn:microsoft.com/office/officeart/2005/8/layout/hProcess9"/>
    <dgm:cxn modelId="{F8438339-B21C-4235-8B89-5C26BADF77CB}" type="presParOf" srcId="{91F104D2-658A-4FD7-97DB-4B48F86A9437}" destId="{F49A1CF9-D572-458D-BAAE-CB2380F60B08}" srcOrd="5" destOrd="0" presId="urn:microsoft.com/office/officeart/2005/8/layout/hProcess9"/>
    <dgm:cxn modelId="{035B48D7-DF47-4797-B4F7-F5E66C3F556B}" type="presParOf" srcId="{91F104D2-658A-4FD7-97DB-4B48F86A9437}" destId="{B8654CC2-A0A0-4478-964D-A3122734E1E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79FB3-D4F8-4B83-936C-42E9067B9C16}" type="datetimeFigureOut">
              <a:rPr lang="pt-BR" smtClean="0"/>
              <a:pPr/>
              <a:t>04/04/2017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8630B-BCE4-41B5-8EE1-D01D6809D27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05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8630B-BCE4-41B5-8EE1-D01D6809D272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8127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3BE0-8A81-492E-A315-79BD6EC2B19F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7C85-6A0E-4C29-841E-6413E90668B7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E73F-D7FC-48ED-8EBD-74560A364DF2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55752-D915-4D99-AAD4-9724AE2F1A7F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6222-E6A9-49F5-AA15-38CF3BC052E8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E970-3C15-4F1E-AFDD-0D4E5A7BE48B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BD5A-869D-4175-AD51-4989FE1B1CF6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1588-29E5-4E4C-BD3A-E509F287CB0A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4043-0A20-49C5-A81F-64060BF9F416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CA7D-8A69-4918-8556-26F75C9594E9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C09-4656-4344-9319-9F69E59D356F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67D4-05B9-49A8-85DE-FBB69E2D7493}" type="datetime1">
              <a:rPr lang="pt-BR" smtClean="0"/>
              <a:pPr/>
              <a:t>04/04/2017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1000">
              <a:srgbClr val="002060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403648" y="120404"/>
            <a:ext cx="64807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400" spc="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 nível superior de Liderança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27272" y="40"/>
            <a:ext cx="1397433" cy="62064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7544" y="1772816"/>
            <a:ext cx="7920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500" dirty="0" err="1">
                <a:solidFill>
                  <a:schemeClr val="bg1"/>
                </a:solidFill>
              </a:rPr>
              <a:t>Ken</a:t>
            </a:r>
            <a:r>
              <a:rPr lang="pt-PT" sz="2500" dirty="0">
                <a:solidFill>
                  <a:schemeClr val="bg1"/>
                </a:solidFill>
              </a:rPr>
              <a:t> </a:t>
            </a:r>
            <a:r>
              <a:rPr lang="pt-PT" sz="2500" dirty="0" err="1">
                <a:solidFill>
                  <a:schemeClr val="bg1"/>
                </a:solidFill>
              </a:rPr>
              <a:t>Blachard</a:t>
            </a:r>
            <a:r>
              <a:rPr lang="pt-PT" sz="2500" dirty="0">
                <a:solidFill>
                  <a:schemeClr val="bg1"/>
                </a:solidFill>
              </a:rPr>
              <a:t>, com sócios e consultores das suas empresas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23843" b="84342" l="4110" r="94521">
                        <a14:foregroundMark x1="39334" y1="81386" x2="39837" y2="81439"/>
                        <a14:foregroundMark x1="80531" y1="80302" x2="83127" y2="78917"/>
                        <a14:foregroundMark x1="91397" y1="38675" x2="91249" y2="38669"/>
                        <a14:foregroundMark x1="82851" y1="24236" x2="78349" y2="23038"/>
                        <a14:foregroundMark x1="75593" y1="36299" x2="75571" y2="37011"/>
                        <a14:foregroundMark x1="75604" y1="35943" x2="75593" y2="36299"/>
                        <a14:foregroundMark x1="75625" y1="35274" x2="75604" y2="35943"/>
                        <a14:foregroundMark x1="75845" y1="28237" x2="75630" y2="35130"/>
                        <a14:foregroundMark x1="75571" y1="37011" x2="75144" y2="37430"/>
                        <a14:backgroundMark x1="46119" y1="54448" x2="25799" y2="56584"/>
                        <a14:backgroundMark x1="23973" y1="56940" x2="14612" y2="57651"/>
                        <a14:backgroundMark x1="14612" y1="57651" x2="6621" y2="64769"/>
                        <a14:backgroundMark x1="6621" y1="64769" x2="4566" y2="75089"/>
                        <a14:backgroundMark x1="53881" y1="47331" x2="44749" y2="50890"/>
                        <a14:backgroundMark x1="44749" y1="50890" x2="44749" y2="50534"/>
                        <a14:backgroundMark x1="22374" y1="55160" x2="23516" y2="55516"/>
                        <a14:backgroundMark x1="45662" y1="50534" x2="44977" y2="50534"/>
                        <a14:backgroundMark x1="21233" y1="54093" x2="25571" y2="55160"/>
                        <a14:backgroundMark x1="48174" y1="49822" x2="44292" y2="49822"/>
                        <a14:backgroundMark x1="47032" y1="49822" x2="42694" y2="50890"/>
                        <a14:backgroundMark x1="68950" y1="41281" x2="64840" y2="50534"/>
                        <a14:backgroundMark x1="62100" y1="46263" x2="53881" y2="48399"/>
                        <a14:backgroundMark x1="87215" y1="53025" x2="83333" y2="64769"/>
                        <a14:backgroundMark x1="83790" y1="65125" x2="84018" y2="67972"/>
                        <a14:backgroundMark x1="85160" y1="72598" x2="85160" y2="72598"/>
                        <a14:backgroundMark x1="85160" y1="72598" x2="85160" y2="72598"/>
                        <a14:backgroundMark x1="89498" y1="35587" x2="85160" y2="38790"/>
                        <a14:backgroundMark x1="75799" y1="38434" x2="71005" y2="43416"/>
                        <a14:backgroundMark x1="69863" y1="42705" x2="71461" y2="41993"/>
                        <a14:backgroundMark x1="28995" y1="82918" x2="29909" y2="79715"/>
                        <a14:backgroundMark x1="25799" y1="82918" x2="22603" y2="78648"/>
                        <a14:backgroundMark x1="18721" y1="80427" x2="18950" y2="74377"/>
                        <a14:backgroundMark x1="14155" y1="79715" x2="13927" y2="75801"/>
                        <a14:backgroundMark x1="10959" y1="80071" x2="10502" y2="77224"/>
                        <a14:backgroundMark x1="6164" y1="63701" x2="5708" y2="66192"/>
                        <a14:backgroundMark x1="67580" y1="78648" x2="67123" y2="80071"/>
                        <a14:backgroundMark x1="74886" y1="82562" x2="68037" y2="82562"/>
                        <a14:backgroundMark x1="67580" y1="81851" x2="58219" y2="84698"/>
                        <a14:backgroundMark x1="58219" y1="84698" x2="54110" y2="80783"/>
                        <a14:backgroundMark x1="53653" y1="84342" x2="45662" y2="79715"/>
                        <a14:backgroundMark x1="43836" y1="81139" x2="43607" y2="82918"/>
                        <a14:backgroundMark x1="37671" y1="82206" x2="36758" y2="79715"/>
                        <a14:backgroundMark x1="84703" y1="67260" x2="85616" y2="75801"/>
                        <a14:backgroundMark x1="86301" y1="77224" x2="86301" y2="77224"/>
                        <a14:backgroundMark x1="78311" y1="81139" x2="75342" y2="82206"/>
                        <a14:backgroundMark x1="77397" y1="82206" x2="80365" y2="80783"/>
                        <a14:backgroundMark x1="84018" y1="24555" x2="85160" y2="31317"/>
                        <a14:backgroundMark x1="76484" y1="22776" x2="75114" y2="24199"/>
                        <a14:backgroundMark x1="76941" y1="24199" x2="75799" y2="26335"/>
                        <a14:backgroundMark x1="86758" y1="53025" x2="88584" y2="54093"/>
                        <a14:backgroundMark x1="90183" y1="49466" x2="90183" y2="49466"/>
                        <a14:backgroundMark x1="90868" y1="48754" x2="90868" y2="48754"/>
                        <a14:backgroundMark x1="91096" y1="49822" x2="91096" y2="49822"/>
                        <a14:backgroundMark x1="92237" y1="38434" x2="94292" y2="40214"/>
                        <a14:backgroundMark x1="91781" y1="38434" x2="92237" y2="38790"/>
                        <a14:backgroundMark x1="90639" y1="40214" x2="91324" y2="38434"/>
                        <a14:backgroundMark x1="85845" y1="72954" x2="85160" y2="76157"/>
                        <a14:backgroundMark x1="85388" y1="78292" x2="86530" y2="76157"/>
                        <a14:backgroundMark x1="84932" y1="76512" x2="85160" y2="78292"/>
                        <a14:backgroundMark x1="76256" y1="81851" x2="67808" y2="82562"/>
                        <a14:backgroundMark x1="36073" y1="83274" x2="39041" y2="82206"/>
                        <a14:backgroundMark x1="55708" y1="82918" x2="53196" y2="82918"/>
                        <a14:backgroundMark x1="6164" y1="76157" x2="6849" y2="77580"/>
                        <a14:backgroundMark x1="9132" y1="79004" x2="27854" y2="80783"/>
                        <a14:backgroundMark x1="27854" y1="80783" x2="36073" y2="80427"/>
                        <a14:backgroundMark x1="37215" y1="82206" x2="35388" y2="82562"/>
                        <a14:backgroundMark x1="39498" y1="81851" x2="39498" y2="81851"/>
                        <a14:backgroundMark x1="39498" y1="81139" x2="39498" y2="81139"/>
                        <a14:backgroundMark x1="6164" y1="77936" x2="8676" y2="78648"/>
                        <a14:backgroundMark x1="5479" y1="76157" x2="6393" y2="77580"/>
                        <a14:backgroundMark x1="9817" y1="78648" x2="9361" y2="79004"/>
                        <a14:backgroundMark x1="10731" y1="70819" x2="10731" y2="70819"/>
                        <a14:backgroundMark x1="14155" y1="70463" x2="14155" y2="70463"/>
                        <a14:backgroundMark x1="7078" y1="71530" x2="7078" y2="71530"/>
                        <a14:backgroundMark x1="91324" y1="48043" x2="91324" y2="48043"/>
                        <a14:backgroundMark x1="90639" y1="50534" x2="90639" y2="50534"/>
                        <a14:backgroundMark x1="82877" y1="24199" x2="84703" y2="26335"/>
                        <a14:backgroundMark x1="76484" y1="23132" x2="78311" y2="23132"/>
                        <a14:backgroundMark x1="74886" y1="24199" x2="78082" y2="22776"/>
                        <a14:backgroundMark x1="75114" y1="37367" x2="75114" y2="35943"/>
                        <a14:backgroundMark x1="75114" y1="37367" x2="75799" y2="34520"/>
                        <a14:backgroundMark x1="76484" y1="37011" x2="76484" y2="37011"/>
                        <a14:backgroundMark x1="75114" y1="35943" x2="75114" y2="35943"/>
                        <a14:backgroundMark x1="76027" y1="37011" x2="76027" y2="37011"/>
                        <a14:backgroundMark x1="76027" y1="37011" x2="76027" y2="37011"/>
                        <a14:backgroundMark x1="76027" y1="37011" x2="76027" y2="37011"/>
                        <a14:backgroundMark x1="86530" y1="33808" x2="85616" y2="33808"/>
                        <a14:backgroundMark x1="91553" y1="49822" x2="91096" y2="49822"/>
                        <a14:backgroundMark x1="91324" y1="38790" x2="94292" y2="41637"/>
                        <a14:backgroundMark x1="90868" y1="48043" x2="92694" y2="47687"/>
                        <a14:backgroundMark x1="75342" y1="37011" x2="75342" y2="37011"/>
                        <a14:backgroundMark x1="76027" y1="36299" x2="76027" y2="36299"/>
                        <a14:backgroundMark x1="78082" y1="23132" x2="78082" y2="23132"/>
                        <a14:backgroundMark x1="82648" y1="24199" x2="82648" y2="24199"/>
                        <a14:backgroundMark x1="78767" y1="22776" x2="78767" y2="227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77" t="16872" r="3357" b="7809"/>
          <a:stretch/>
        </p:blipFill>
        <p:spPr>
          <a:xfrm>
            <a:off x="2187635" y="2060848"/>
            <a:ext cx="4976653" cy="2629175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4970562" y="5445224"/>
            <a:ext cx="4242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spc="300" dirty="0"/>
              <a:t>Docente: 	</a:t>
            </a:r>
            <a:r>
              <a:rPr lang="pt-PT" spc="300" dirty="0"/>
              <a:t>Sofia Bento</a:t>
            </a:r>
          </a:p>
          <a:p>
            <a:r>
              <a:rPr lang="pt-PT" b="1" spc="300" dirty="0"/>
              <a:t>Discentes</a:t>
            </a:r>
            <a:r>
              <a:rPr lang="pt-PT" spc="300" dirty="0"/>
              <a:t>: 	Ana Marques</a:t>
            </a:r>
          </a:p>
          <a:p>
            <a:r>
              <a:rPr lang="pt-PT" spc="300" dirty="0"/>
              <a:t>	    	Cátia Vicente 			Vinícius Ferreira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-25290" y="625838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pc="600" dirty="0"/>
              <a:t>4 de Abril de 2017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939646" y="4570704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spc="600" dirty="0">
                <a:solidFill>
                  <a:schemeClr val="bg1"/>
                </a:solidFill>
              </a:rPr>
              <a:t>Mestrado em Gestão de Recursos Humanos</a:t>
            </a:r>
          </a:p>
          <a:p>
            <a:pPr algn="ctr"/>
            <a:r>
              <a:rPr lang="pt-PT" sz="2000" spc="600" dirty="0">
                <a:solidFill>
                  <a:schemeClr val="bg1"/>
                </a:solidFill>
              </a:rPr>
              <a:t>Gestão de Equipas – </a:t>
            </a:r>
            <a:r>
              <a:rPr lang="pt-PT" sz="2000" spc="600" dirty="0" err="1">
                <a:solidFill>
                  <a:schemeClr val="bg1"/>
                </a:solidFill>
              </a:rPr>
              <a:t>S13</a:t>
            </a:r>
            <a:endParaRPr lang="pt-PT" sz="20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86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0822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07902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696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Delegação de poderes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46265" y="1349894"/>
            <a:ext cx="87849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dirty="0"/>
              <a:t>Estamos mais habituados à responsabilidade hierárquica do que à delegação de poderes.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395536" y="2089879"/>
            <a:ext cx="8712968" cy="3643377"/>
            <a:chOff x="395536" y="1844824"/>
            <a:chExt cx="8712968" cy="3643377"/>
          </a:xfrm>
        </p:grpSpPr>
        <p:grpSp>
          <p:nvGrpSpPr>
            <p:cNvPr id="13" name="Grupo 12"/>
            <p:cNvGrpSpPr/>
            <p:nvPr/>
          </p:nvGrpSpPr>
          <p:grpSpPr>
            <a:xfrm>
              <a:off x="395536" y="1844824"/>
              <a:ext cx="2376264" cy="3643377"/>
              <a:chOff x="1979712" y="1844824"/>
              <a:chExt cx="2376264" cy="3643377"/>
            </a:xfrm>
          </p:grpSpPr>
          <p:sp>
            <p:nvSpPr>
              <p:cNvPr id="7" name="CaixaDeTexto 6"/>
              <p:cNvSpPr txBox="1"/>
              <p:nvPr/>
            </p:nvSpPr>
            <p:spPr>
              <a:xfrm>
                <a:off x="1979712" y="2348880"/>
                <a:ext cx="2376264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PT" dirty="0"/>
                  <a:t>Planear</a:t>
                </a:r>
              </a:p>
              <a:p>
                <a:pPr algn="r"/>
                <a:r>
                  <a:rPr lang="pt-PT" dirty="0"/>
                  <a:t>Comando e Controlo</a:t>
                </a:r>
              </a:p>
              <a:p>
                <a:pPr algn="r"/>
                <a:r>
                  <a:rPr lang="pt-PT" dirty="0"/>
                  <a:t>Supervisão</a:t>
                </a:r>
              </a:p>
              <a:p>
                <a:pPr algn="r"/>
                <a:r>
                  <a:rPr lang="pt-PT" dirty="0"/>
                  <a:t>Resposta individual</a:t>
                </a:r>
              </a:p>
              <a:p>
                <a:pPr algn="r"/>
                <a:r>
                  <a:rPr lang="pt-PT" dirty="0"/>
                  <a:t>Estrutura em pirâmide</a:t>
                </a:r>
              </a:p>
              <a:p>
                <a:pPr algn="r"/>
                <a:r>
                  <a:rPr lang="pt-PT" dirty="0"/>
                  <a:t>Processos </a:t>
                </a:r>
                <a:r>
                  <a:rPr lang="pt-PT" i="1" dirty="0" err="1"/>
                  <a:t>workflow</a:t>
                </a:r>
                <a:endParaRPr lang="pt-PT" i="1" dirty="0"/>
              </a:p>
              <a:p>
                <a:pPr algn="r"/>
                <a:r>
                  <a:rPr lang="pt-PT" dirty="0"/>
                  <a:t>Gestores</a:t>
                </a:r>
              </a:p>
              <a:p>
                <a:pPr algn="r"/>
                <a:r>
                  <a:rPr lang="pt-PT" dirty="0"/>
                  <a:t>Colaboradores</a:t>
                </a:r>
              </a:p>
              <a:p>
                <a:pPr algn="r"/>
                <a:r>
                  <a:rPr lang="pt-PT" dirty="0"/>
                  <a:t>Gestão participativa</a:t>
                </a:r>
              </a:p>
              <a:p>
                <a:pPr algn="r"/>
                <a:r>
                  <a:rPr lang="pt-PT" dirty="0"/>
                  <a:t>Faça o que lhe é dito</a:t>
                </a:r>
              </a:p>
              <a:p>
                <a:pPr algn="r"/>
                <a:r>
                  <a:rPr lang="pt-PT" dirty="0"/>
                  <a:t>Conformidade</a:t>
                </a:r>
              </a:p>
            </p:txBody>
          </p:sp>
          <p:sp>
            <p:nvSpPr>
              <p:cNvPr id="8" name="CaixaDeTexto 7"/>
              <p:cNvSpPr txBox="1"/>
              <p:nvPr/>
            </p:nvSpPr>
            <p:spPr>
              <a:xfrm>
                <a:off x="2051720" y="1844824"/>
                <a:ext cx="23042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BR" sz="2000" b="1" dirty="0"/>
                  <a:t>Cultura hierárquica</a:t>
                </a:r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5364088" y="1844824"/>
              <a:ext cx="3744416" cy="3643377"/>
              <a:chOff x="4716016" y="1844824"/>
              <a:chExt cx="3744416" cy="3643377"/>
            </a:xfrm>
          </p:grpSpPr>
          <p:sp>
            <p:nvSpPr>
              <p:cNvPr id="10" name="CaixaDeTexto 9"/>
              <p:cNvSpPr txBox="1"/>
              <p:nvPr/>
            </p:nvSpPr>
            <p:spPr>
              <a:xfrm>
                <a:off x="4716016" y="1844824"/>
                <a:ext cx="37444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b="1" dirty="0"/>
                  <a:t>Cultura de delegação de poderes</a:t>
                </a:r>
              </a:p>
            </p:txBody>
          </p:sp>
          <p:sp>
            <p:nvSpPr>
              <p:cNvPr id="11" name="CaixaDeTexto 10"/>
              <p:cNvSpPr txBox="1"/>
              <p:nvPr/>
            </p:nvSpPr>
            <p:spPr>
              <a:xfrm>
                <a:off x="4716016" y="2348880"/>
                <a:ext cx="3096344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PT" dirty="0"/>
                  <a:t>Visualizar</a:t>
                </a:r>
              </a:p>
              <a:p>
                <a:r>
                  <a:rPr lang="pt-PT" dirty="0"/>
                  <a:t>Parceria para o desempenho</a:t>
                </a:r>
              </a:p>
              <a:p>
                <a:r>
                  <a:rPr lang="pt-PT" dirty="0" err="1"/>
                  <a:t>Auto-supervisão</a:t>
                </a:r>
                <a:endParaRPr lang="pt-PT" dirty="0"/>
              </a:p>
              <a:p>
                <a:r>
                  <a:rPr lang="pt-PT" dirty="0"/>
                  <a:t>Resposta em equipa</a:t>
                </a:r>
              </a:p>
              <a:p>
                <a:r>
                  <a:rPr lang="pt-PT" dirty="0"/>
                  <a:t>Estrutura </a:t>
                </a:r>
                <a:r>
                  <a:rPr lang="pt-PT" dirty="0" err="1"/>
                  <a:t>inter-funcional</a:t>
                </a:r>
                <a:endParaRPr lang="pt-PT" dirty="0"/>
              </a:p>
              <a:p>
                <a:r>
                  <a:rPr lang="pt-PT" dirty="0"/>
                  <a:t>Projetos</a:t>
                </a:r>
              </a:p>
              <a:p>
                <a:r>
                  <a:rPr lang="pt-PT" dirty="0"/>
                  <a:t>Orientadores/Chefes de equipa</a:t>
                </a:r>
              </a:p>
              <a:p>
                <a:r>
                  <a:rPr lang="pt-PT" dirty="0"/>
                  <a:t>Elementos da equipa</a:t>
                </a:r>
              </a:p>
              <a:p>
                <a:r>
                  <a:rPr lang="pt-PT" dirty="0"/>
                  <a:t>Equipas autónomas</a:t>
                </a:r>
              </a:p>
              <a:p>
                <a:r>
                  <a:rPr lang="pt-PT" dirty="0"/>
                  <a:t>Tome posse do seu trabalho</a:t>
                </a:r>
              </a:p>
              <a:p>
                <a:r>
                  <a:rPr lang="pt-PT" dirty="0"/>
                  <a:t>Bom discernimento</a:t>
                </a:r>
              </a:p>
            </p:txBody>
          </p:sp>
        </p:grpSp>
        <p:sp>
          <p:nvSpPr>
            <p:cNvPr id="12" name="CaixaDeTexto 11"/>
            <p:cNvSpPr txBox="1"/>
            <p:nvPr/>
          </p:nvSpPr>
          <p:spPr>
            <a:xfrm>
              <a:off x="3059832" y="2893066"/>
              <a:ext cx="2160240" cy="1464231"/>
            </a:xfrm>
            <a:prstGeom prst="round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PT" sz="2000" dirty="0"/>
                <a:t>Diferentes atitudes, expectativas, comportamentos</a:t>
              </a:r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1583668" y="6176194"/>
            <a:ext cx="6516724" cy="442674"/>
          </a:xfrm>
          <a:prstGeom prst="round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Resistência: Gestores podem sentir o seu poder ameaçado</a:t>
            </a: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879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0822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05273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696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Delegação de poderes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79512" y="1268760"/>
            <a:ext cx="8280920" cy="3920376"/>
            <a:chOff x="179512" y="1268760"/>
            <a:chExt cx="8280920" cy="3920376"/>
          </a:xfrm>
        </p:grpSpPr>
        <p:sp>
          <p:nvSpPr>
            <p:cNvPr id="7" name="CaixaDeTexto 6"/>
            <p:cNvSpPr txBox="1"/>
            <p:nvPr/>
          </p:nvSpPr>
          <p:spPr>
            <a:xfrm>
              <a:off x="539552" y="1772816"/>
              <a:ext cx="7920880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just">
                <a:lnSpc>
                  <a:spcPct val="150000"/>
                </a:lnSpc>
                <a:buAutoNum type="arabicParenR"/>
              </a:pPr>
              <a:r>
                <a:rPr lang="pt-PT" sz="2000" b="1" dirty="0"/>
                <a:t>Partilhar informação</a:t>
              </a:r>
            </a:p>
            <a:p>
              <a:pPr marL="342900" indent="-342900" algn="just"/>
              <a:r>
                <a:rPr lang="pt-PT" dirty="0"/>
                <a:t>Desenvolve confiança e responsabilidade pois permite tomar decisões acertadas;</a:t>
              </a:r>
            </a:p>
            <a:p>
              <a:pPr marL="342900" indent="-342900" algn="just"/>
              <a:r>
                <a:rPr lang="pt-PT" dirty="0"/>
                <a:t>“Os líderes que não partilham informação nunca terão os seus colaboradores como</a:t>
              </a:r>
            </a:p>
            <a:p>
              <a:pPr marL="342900" indent="-342900" algn="just"/>
              <a:r>
                <a:rPr lang="pt-PT" dirty="0"/>
                <a:t>Parceiros”</a:t>
              </a:r>
            </a:p>
            <a:p>
              <a:pPr marL="342900" indent="-342900" algn="just">
                <a:lnSpc>
                  <a:spcPct val="150000"/>
                </a:lnSpc>
              </a:pPr>
              <a:r>
                <a:rPr lang="pt-PT" b="1" dirty="0"/>
                <a:t>2</a:t>
              </a:r>
              <a:r>
                <a:rPr lang="pt-PT" sz="2000" b="1" dirty="0"/>
                <a:t>)   Declarar limites</a:t>
              </a:r>
            </a:p>
            <a:p>
              <a:pPr marL="342900" indent="-342900" algn="just"/>
              <a:r>
                <a:rPr lang="pt-PT" dirty="0"/>
                <a:t>Cultura hierárquica = arame farpado   VS   Cultura delegação de poderes = elástico</a:t>
              </a:r>
            </a:p>
            <a:p>
              <a:pPr marL="342900" indent="-342900" algn="just"/>
              <a:r>
                <a:rPr lang="pt-PT" dirty="0"/>
                <a:t>É necessário que a visão seja forte para motivar e orientar os trabalhadores </a:t>
              </a:r>
            </a:p>
            <a:p>
              <a:pPr marL="342900" indent="-342900" algn="just">
                <a:lnSpc>
                  <a:spcPct val="150000"/>
                </a:lnSpc>
              </a:pPr>
              <a:r>
                <a:rPr lang="pt-PT" sz="2000" b="1" dirty="0"/>
                <a:t>3)  Substituir a hierarquia por indivíduos autónomos</a:t>
              </a:r>
            </a:p>
            <a:p>
              <a:pPr marL="342900" indent="-342900" algn="just"/>
              <a:r>
                <a:rPr lang="pt-PT" dirty="0"/>
                <a:t>Afastar gradualmente a hierarquia dando poder aos indivíduos autónomos, às</a:t>
              </a:r>
            </a:p>
            <a:p>
              <a:pPr marL="342900" indent="-342900" algn="just"/>
              <a:r>
                <a:rPr lang="pt-PT" dirty="0"/>
                <a:t>equipas autónomas e lidando com o vazio da liderança .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179512" y="1268760"/>
              <a:ext cx="41764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u="sng" dirty="0"/>
                <a:t>3 chaves para delegação de poderes:</a:t>
              </a:r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971600" y="5517232"/>
            <a:ext cx="7308304" cy="783193"/>
          </a:xfrm>
          <a:prstGeom prst="round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000" b="1" dirty="0"/>
              <a:t>Todos devem “confiar nas equipas e nos indivíduos como entidades que tomam decisões”.</a:t>
            </a:r>
          </a:p>
        </p:txBody>
      </p:sp>
    </p:spTree>
    <p:extLst>
      <p:ext uri="{BB962C8B-B14F-4D97-AF65-F5344CB8AC3E}">
        <p14:creationId xmlns:p14="http://schemas.microsoft.com/office/powerpoint/2010/main" xmlns="" val="6259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2275" y="1336637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71999" y="133663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5428" y="136014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620688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Situacional II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5240" y="1714707"/>
            <a:ext cx="42738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Líder como chefe e avaliador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sz="2000" dirty="0"/>
              <a:t>Líder como parceiro e incentivador</a:t>
            </a:r>
          </a:p>
        </p:txBody>
      </p:sp>
      <p:sp>
        <p:nvSpPr>
          <p:cNvPr id="11" name="Seta: Para Baixo 10"/>
          <p:cNvSpPr/>
          <p:nvPr/>
        </p:nvSpPr>
        <p:spPr>
          <a:xfrm>
            <a:off x="1907704" y="2151780"/>
            <a:ext cx="478212" cy="64807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4067945" y="1613630"/>
            <a:ext cx="4860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Líderes democráticos: “fracos e moles”</a:t>
            </a:r>
          </a:p>
          <a:p>
            <a:pPr algn="ctr"/>
            <a:r>
              <a:rPr lang="pt-PT" sz="2000" dirty="0"/>
              <a:t>Líderes autocráticos: “duros e dominadores”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551460" y="2475816"/>
            <a:ext cx="4296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Os gestores completos são flexíveis e capazes de adaptar o seu estilo de liderança a cada situação.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899592" y="4155846"/>
            <a:ext cx="7061701" cy="1123712"/>
          </a:xfrm>
          <a:prstGeom prst="round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000" dirty="0"/>
              <a:t>“Para realçar o que há de melhor em cada um, a liderança deve ser compatível com o nível de desenvolvimento de quem está a ser liderado.” 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173762" y="5691192"/>
            <a:ext cx="802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/>
              <a:t>Esta estratégia de compatibilidade é a essência da Liderança Situacional...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0442" y="6017177"/>
            <a:ext cx="4334632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809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221868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221869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48540"/>
            <a:ext cx="2182557" cy="96934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008" y="471656"/>
            <a:ext cx="3779848" cy="646232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073" t="3291" r="16845" b="2528"/>
          <a:stretch/>
        </p:blipFill>
        <p:spPr>
          <a:xfrm>
            <a:off x="107504" y="1311119"/>
            <a:ext cx="4088719" cy="557426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4655843" y="1911277"/>
            <a:ext cx="3960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PT" dirty="0"/>
              <a:t>Na área das vendas é um </a:t>
            </a:r>
            <a:r>
              <a:rPr lang="pt-PT" u="sng" dirty="0"/>
              <a:t>principiante entusiasta</a:t>
            </a:r>
            <a:r>
              <a:rPr lang="pt-PT" dirty="0"/>
              <a:t>: não tem competências na área das vendas mas está entusiasmado. O estilo de </a:t>
            </a:r>
            <a:r>
              <a:rPr lang="pt-PT" u="sng" dirty="0"/>
              <a:t>direção</a:t>
            </a:r>
            <a:r>
              <a:rPr lang="pt-PT" dirty="0"/>
              <a:t> é o apropriado.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650123" y="3388605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pt-PT" dirty="0"/>
              <a:t>Está um pouco desmotivado. Está numa fase de </a:t>
            </a:r>
            <a:r>
              <a:rPr lang="pt-PT" u="sng" dirty="0"/>
              <a:t>aprendiz desiludido</a:t>
            </a:r>
            <a:r>
              <a:rPr lang="pt-PT" dirty="0"/>
              <a:t>. É necessário um estilo de </a:t>
            </a:r>
            <a:r>
              <a:rPr lang="pt-PT" i="1" u="sng" dirty="0" err="1"/>
              <a:t>coaching</a:t>
            </a:r>
            <a:r>
              <a:rPr lang="pt-PT" dirty="0"/>
              <a:t>.</a:t>
            </a:r>
            <a:r>
              <a:rPr lang="pt-PT" i="1" u="sng" dirty="0"/>
              <a:t>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644156" y="4311935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pt-PT" dirty="0"/>
              <a:t>Adquiriu boas competências mas ainda tem duvidas em confiar em si próprio. É um </a:t>
            </a:r>
            <a:r>
              <a:rPr lang="pt-PT" u="sng" dirty="0"/>
              <a:t>executante cauteloso </a:t>
            </a:r>
            <a:r>
              <a:rPr lang="pt-PT" dirty="0"/>
              <a:t>e é necessário um </a:t>
            </a:r>
            <a:r>
              <a:rPr lang="pt-PT" u="sng" dirty="0"/>
              <a:t>estilo de apoio</a:t>
            </a:r>
            <a:r>
              <a:rPr lang="pt-PT" dirty="0"/>
              <a:t>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38189" y="5482394"/>
            <a:ext cx="37958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pt-PT" dirty="0"/>
              <a:t> Domina técnicas e tarefas de vendas e está confiante com o seu trabalho. É um </a:t>
            </a:r>
            <a:r>
              <a:rPr lang="pt-PT" u="sng" dirty="0"/>
              <a:t>realizador autónomo</a:t>
            </a:r>
            <a:r>
              <a:rPr lang="pt-PT" dirty="0"/>
              <a:t> e o estilo de </a:t>
            </a:r>
            <a:r>
              <a:rPr lang="pt-PT" u="sng" dirty="0"/>
              <a:t>delegação</a:t>
            </a:r>
            <a:r>
              <a:rPr lang="pt-PT" dirty="0"/>
              <a:t> é o melhor.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4650123" y="1314895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Exemplo:</a:t>
            </a:r>
          </a:p>
        </p:txBody>
      </p:sp>
    </p:spTree>
    <p:extLst>
      <p:ext uri="{BB962C8B-B14F-4D97-AF65-F5344CB8AC3E}">
        <p14:creationId xmlns:p14="http://schemas.microsoft.com/office/powerpoint/2010/main" xmlns="" val="62343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221868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221869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48540"/>
            <a:ext cx="2182557" cy="969348"/>
          </a:xfrm>
          <a:prstGeom prst="rect">
            <a:avLst/>
          </a:prstGeom>
        </p:spPr>
      </p:pic>
      <p:sp>
        <p:nvSpPr>
          <p:cNvPr id="19" name="CaixaDeTexto 2"/>
          <p:cNvSpPr txBox="1"/>
          <p:nvPr/>
        </p:nvSpPr>
        <p:spPr>
          <a:xfrm>
            <a:off x="331912" y="671463"/>
            <a:ext cx="3682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Dinâmica de grupo</a:t>
            </a:r>
            <a:endParaRPr lang="pt-BR" sz="2400" b="1" dirty="0"/>
          </a:p>
          <a:p>
            <a:endParaRPr lang="pt-BR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1403648" y="2492896"/>
            <a:ext cx="6408712" cy="2211516"/>
            <a:chOff x="1403648" y="1934082"/>
            <a:chExt cx="6408712" cy="2211516"/>
          </a:xfrm>
        </p:grpSpPr>
        <p:sp>
          <p:nvSpPr>
            <p:cNvPr id="15" name="CaixaDeTexto 2"/>
            <p:cNvSpPr txBox="1"/>
            <p:nvPr/>
          </p:nvSpPr>
          <p:spPr>
            <a:xfrm>
              <a:off x="3779912" y="1934082"/>
              <a:ext cx="148136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/>
                <a:t>Atividade </a:t>
              </a:r>
              <a:endParaRPr lang="pt-BR" sz="2400" b="1" dirty="0"/>
            </a:p>
            <a:p>
              <a:endParaRPr lang="pt-BR" b="1" dirty="0"/>
            </a:p>
          </p:txBody>
        </p:sp>
        <p:sp>
          <p:nvSpPr>
            <p:cNvPr id="20" name="CaixaDeTexto 2"/>
            <p:cNvSpPr txBox="1"/>
            <p:nvPr/>
          </p:nvSpPr>
          <p:spPr>
            <a:xfrm>
              <a:off x="1403648" y="2852936"/>
              <a:ext cx="6408712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b="1" u="sng" dirty="0" smtClean="0"/>
                <a:t>Objetivo</a:t>
              </a:r>
              <a:r>
                <a:rPr lang="pt-PT" sz="2000" dirty="0" smtClean="0"/>
                <a:t>: criar </a:t>
              </a:r>
              <a:r>
                <a:rPr lang="pt-PT" sz="2000" dirty="0"/>
                <a:t>uma estrutura forte o suficiente para segurar </a:t>
              </a:r>
              <a:r>
                <a:rPr lang="pt-PT" sz="2000" dirty="0" smtClean="0"/>
                <a:t>a bola, </a:t>
              </a:r>
              <a:r>
                <a:rPr lang="pt-PT" sz="2000" dirty="0"/>
                <a:t>usando uma folha de </a:t>
              </a:r>
              <a:r>
                <a:rPr lang="pt-PT" sz="2000" dirty="0" smtClean="0"/>
                <a:t>papel, palitos </a:t>
              </a:r>
              <a:r>
                <a:rPr lang="pt-PT" sz="2000" dirty="0"/>
                <a:t>e </a:t>
              </a:r>
              <a:r>
                <a:rPr lang="pt-PT" sz="2000" dirty="0" smtClean="0"/>
                <a:t>fita-cola. </a:t>
              </a:r>
            </a:p>
            <a:p>
              <a:endParaRPr lang="pt-BR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0307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788024" y="1112174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9058" y="10580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90251"/>
            <a:ext cx="2182557" cy="96934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673" y="413367"/>
            <a:ext cx="3779848" cy="646232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0" y="1748456"/>
            <a:ext cx="4186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O nível de desenvolvimento não se aplica a uma pessoa, mas sim à tarefa ou objetivo.</a:t>
            </a:r>
          </a:p>
        </p:txBody>
      </p:sp>
      <p:cxnSp>
        <p:nvCxnSpPr>
          <p:cNvPr id="17" name="Conexão reta unidirecional 16"/>
          <p:cNvCxnSpPr>
            <a:cxnSpLocks/>
          </p:cNvCxnSpPr>
          <p:nvPr/>
        </p:nvCxnSpPr>
        <p:spPr>
          <a:xfrm>
            <a:off x="4245915" y="2304492"/>
            <a:ext cx="64807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4893987" y="2073659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i="1" dirty="0"/>
              <a:t>“Cada panela tem várias tampas”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-98127" y="3637924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liderança eficaz é um percurso transformador!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xmlns="" val="3306707664"/>
              </p:ext>
            </p:extLst>
          </p:nvPr>
        </p:nvGraphicFramePr>
        <p:xfrm>
          <a:off x="1010957" y="4589163"/>
          <a:ext cx="6854839" cy="204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90450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/>
      <p:bldP spid="23" grpId="0"/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135859"/>
            <a:ext cx="4206605" cy="6706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179512" y="1146530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2079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519063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Autoliderança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66286" y="1611473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Para a delegação de poderes ter sucesso, as organizações e os líderes têm de desenvolver dentro da sua força de trabalho “autolíderes” que tenham competências para tomar iniciativa.</a:t>
            </a:r>
          </a:p>
        </p:txBody>
      </p:sp>
      <p:sp>
        <p:nvSpPr>
          <p:cNvPr id="8" name="Seta: Curvada Para a Direita 7"/>
          <p:cNvSpPr/>
          <p:nvPr/>
        </p:nvSpPr>
        <p:spPr>
          <a:xfrm>
            <a:off x="395536" y="2160328"/>
            <a:ext cx="648072" cy="1368152"/>
          </a:xfrm>
          <a:prstGeom prst="curv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66286" y="4305843"/>
            <a:ext cx="6696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É essencial a aprendizagem individual – formação, recurso a mentores, apoio para desenvolver as técnicas e competências dos colaboradores e ensinar atitudes mentais que </a:t>
            </a:r>
            <a:r>
              <a:rPr lang="pt-PT" sz="2000" u="sng" dirty="0"/>
              <a:t>promovem a aceitação da delegação de poderes.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104947" y="3081386"/>
            <a:ext cx="7366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/>
              <a:t>Não se pode simplesmente dizer aos “autolíderes” que assumam as responsabilidades. </a:t>
            </a:r>
          </a:p>
        </p:txBody>
      </p:sp>
      <p:sp>
        <p:nvSpPr>
          <p:cNvPr id="11" name="Seta: Curvada Para a Direita 10"/>
          <p:cNvSpPr/>
          <p:nvPr/>
        </p:nvSpPr>
        <p:spPr>
          <a:xfrm>
            <a:off x="395536" y="3621767"/>
            <a:ext cx="648072" cy="1368152"/>
          </a:xfrm>
          <a:prstGeom prst="curv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92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119927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16016" y="1112999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90251"/>
            <a:ext cx="2182557" cy="96934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401502"/>
            <a:ext cx="3779848" cy="64623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23528" y="1401761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As 3 competências de um “autolíder”: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41933" y="2139488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Desafiar as limitações pressupostas:</a:t>
            </a:r>
          </a:p>
        </p:txBody>
      </p:sp>
      <p:sp>
        <p:nvSpPr>
          <p:cNvPr id="9" name="CaixaDeTexto 8"/>
          <p:cNvSpPr txBox="1"/>
          <p:nvPr/>
        </p:nvSpPr>
        <p:spPr>
          <a:xfrm rot="316933">
            <a:off x="4663061" y="2394371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“Para que é que me vou dar ao trabalho?”</a:t>
            </a:r>
          </a:p>
        </p:txBody>
      </p:sp>
      <p:sp>
        <p:nvSpPr>
          <p:cNvPr id="10" name="Retângulo 9"/>
          <p:cNvSpPr/>
          <p:nvPr/>
        </p:nvSpPr>
        <p:spPr>
          <a:xfrm rot="21303081">
            <a:off x="3214304" y="271935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>“Eles nunca ouvem ninguém…”</a:t>
            </a:r>
          </a:p>
        </p:txBody>
      </p:sp>
      <p:sp>
        <p:nvSpPr>
          <p:cNvPr id="11" name="Retângulo 10"/>
          <p:cNvSpPr/>
          <p:nvPr/>
        </p:nvSpPr>
        <p:spPr>
          <a:xfrm rot="21316173">
            <a:off x="691012" y="256944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>“O chefe não vai aprovar.”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475184" y="3361014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Celebrar os pontos de poder</a:t>
            </a:r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13" name="CaixaDeTexto 12"/>
          <p:cNvSpPr txBox="1"/>
          <p:nvPr/>
        </p:nvSpPr>
        <p:spPr>
          <a:xfrm rot="20877901">
            <a:off x="740146" y="383949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Posição</a:t>
            </a:r>
          </a:p>
        </p:txBody>
      </p:sp>
      <p:sp>
        <p:nvSpPr>
          <p:cNvPr id="14" name="CaixaDeTexto 13"/>
          <p:cNvSpPr txBox="1"/>
          <p:nvPr/>
        </p:nvSpPr>
        <p:spPr>
          <a:xfrm rot="20877901">
            <a:off x="1549998" y="388656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Pessoal</a:t>
            </a:r>
          </a:p>
        </p:txBody>
      </p:sp>
      <p:sp>
        <p:nvSpPr>
          <p:cNvPr id="15" name="CaixaDeTexto 14"/>
          <p:cNvSpPr txBox="1"/>
          <p:nvPr/>
        </p:nvSpPr>
        <p:spPr>
          <a:xfrm rot="20877901">
            <a:off x="2400840" y="389595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Tarefa</a:t>
            </a:r>
          </a:p>
        </p:txBody>
      </p:sp>
      <p:sp>
        <p:nvSpPr>
          <p:cNvPr id="16" name="CaixaDeTexto 15"/>
          <p:cNvSpPr txBox="1"/>
          <p:nvPr/>
        </p:nvSpPr>
        <p:spPr>
          <a:xfrm rot="20877901">
            <a:off x="3181752" y="388656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Relação</a:t>
            </a:r>
          </a:p>
        </p:txBody>
      </p:sp>
      <p:sp>
        <p:nvSpPr>
          <p:cNvPr id="17" name="CaixaDeTexto 16"/>
          <p:cNvSpPr txBox="1"/>
          <p:nvPr/>
        </p:nvSpPr>
        <p:spPr>
          <a:xfrm rot="20877901">
            <a:off x="4027632" y="3867566"/>
            <a:ext cx="1603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Conhecimento</a:t>
            </a:r>
          </a:p>
        </p:txBody>
      </p:sp>
      <p:sp>
        <p:nvSpPr>
          <p:cNvPr id="18" name="Seta: Para a Direita 17"/>
          <p:cNvSpPr/>
          <p:nvPr/>
        </p:nvSpPr>
        <p:spPr>
          <a:xfrm>
            <a:off x="5667444" y="3761124"/>
            <a:ext cx="996676" cy="189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6761953" y="3126675"/>
            <a:ext cx="1882601" cy="1569660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1600" dirty="0"/>
              <a:t>Todos somos bons em alguma coisa, por isso todos temos alguma forma de poder de conhecimento.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50606" y="4958025"/>
            <a:ext cx="60742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pt-P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Colaborar para o sucesso:</a:t>
            </a: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7816" y="4958025"/>
            <a:ext cx="2781300" cy="1647825"/>
          </a:xfrm>
          <a:prstGeom prst="rect">
            <a:avLst/>
          </a:prstGeom>
          <a:ln>
            <a:solidFill>
              <a:schemeClr val="tx1"/>
            </a:solidFill>
            <a:prstDash val="solid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2384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  <p:bldP spid="15" grpId="0"/>
      <p:bldP spid="18" grpId="0" animBg="1"/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119927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16016" y="1115610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90251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51906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Parceria para o desempenho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27584" y="1556792"/>
            <a:ext cx="7179343" cy="92333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Proporciona um guia para a criação de relações de liderança próximas. É um processo para elevar a qualidade e a quantidade das conversas entre gestores e colaboradores.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31388" y="2708920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Um sistema eficaz de gestão de desempenho têm 3 partes:</a:t>
            </a:r>
          </a:p>
          <a:p>
            <a:endParaRPr lang="pt-PT" dirty="0"/>
          </a:p>
          <a:p>
            <a:pPr marL="342900" indent="-342900">
              <a:buFont typeface="+mj-lt"/>
              <a:buAutoNum type="arabicPeriod"/>
            </a:pPr>
            <a:r>
              <a:rPr lang="pt-PT" dirty="0"/>
              <a:t>Planear o desempenho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/>
              <a:t>Fazer o </a:t>
            </a:r>
            <a:r>
              <a:rPr lang="pt-PT" i="1" dirty="0" err="1"/>
              <a:t>coaching</a:t>
            </a:r>
            <a:r>
              <a:rPr lang="pt-PT" dirty="0"/>
              <a:t> do desempenho</a:t>
            </a:r>
          </a:p>
          <a:p>
            <a:pPr marL="342900" indent="-342900">
              <a:buFont typeface="+mj-lt"/>
              <a:buAutoNum type="arabicPeriod"/>
            </a:pPr>
            <a:r>
              <a:rPr lang="pt-PT" dirty="0"/>
              <a:t>Avaliar o desempenho</a:t>
            </a:r>
          </a:p>
        </p:txBody>
      </p:sp>
      <p:sp>
        <p:nvSpPr>
          <p:cNvPr id="9" name="Seta: Para a Direita 8"/>
          <p:cNvSpPr/>
          <p:nvPr/>
        </p:nvSpPr>
        <p:spPr>
          <a:xfrm>
            <a:off x="424122" y="4483278"/>
            <a:ext cx="72008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1151620" y="4396463"/>
            <a:ext cx="7596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Qual das 3 é que as organizações dedicam mais tempo?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223628" y="4883677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Infelizmente é Avaliação de Desempenho…</a:t>
            </a:r>
          </a:p>
        </p:txBody>
      </p:sp>
      <p:sp>
        <p:nvSpPr>
          <p:cNvPr id="12" name="Seta: Para a Direita 11"/>
          <p:cNvSpPr/>
          <p:nvPr/>
        </p:nvSpPr>
        <p:spPr>
          <a:xfrm>
            <a:off x="433290" y="5589823"/>
            <a:ext cx="72008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1151620" y="5503006"/>
            <a:ext cx="7511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Qual das 3 é que as organizações dedicam menos tempo</a:t>
            </a:r>
            <a:r>
              <a:rPr lang="pt-PT" dirty="0"/>
              <a:t>?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223628" y="603000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i="1" dirty="0" err="1"/>
              <a:t>Coaching</a:t>
            </a:r>
            <a:r>
              <a:rPr lang="pt-PT" dirty="0"/>
              <a:t> do desempenho!</a:t>
            </a:r>
          </a:p>
        </p:txBody>
      </p:sp>
    </p:spTree>
    <p:extLst>
      <p:ext uri="{BB962C8B-B14F-4D97-AF65-F5344CB8AC3E}">
        <p14:creationId xmlns:p14="http://schemas.microsoft.com/office/powerpoint/2010/main" xmlns="" val="24496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 animBg="1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119927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17918" y="111992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51906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Parceria para o desempenho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90251"/>
            <a:ext cx="2182557" cy="96934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629816" y="1398069"/>
            <a:ext cx="8514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</a:t>
            </a:r>
            <a:r>
              <a:rPr lang="pt-P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pôr </a:t>
            </a:r>
            <a:r>
              <a:rPr lang="pt-P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parceria para o desempenho em prática?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31717" y="2093457"/>
            <a:ext cx="3958887" cy="2634459"/>
          </a:xfrm>
          <a:prstGeom prst="rect">
            <a:avLst/>
          </a:prstGeom>
        </p:spPr>
      </p:pic>
      <p:sp>
        <p:nvSpPr>
          <p:cNvPr id="8" name="Seta: Para Baixo 7"/>
          <p:cNvSpPr/>
          <p:nvPr/>
        </p:nvSpPr>
        <p:spPr>
          <a:xfrm>
            <a:off x="4372340" y="5319430"/>
            <a:ext cx="277640" cy="50405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1763688" y="5949280"/>
            <a:ext cx="614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Os colaboradores podem falar com os seus gestores sobre o que desejarem – a reunião é deles!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123728" y="4793526"/>
            <a:ext cx="4659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Reuniões quinzenais com 15 ou 30 minutos</a:t>
            </a:r>
          </a:p>
        </p:txBody>
      </p:sp>
    </p:spTree>
    <p:extLst>
      <p:ext uri="{BB962C8B-B14F-4D97-AF65-F5344CB8AC3E}">
        <p14:creationId xmlns:p14="http://schemas.microsoft.com/office/powerpoint/2010/main" xmlns="" val="86664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7504" y="1089283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75655" y="1089284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7304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7111" y="188640"/>
            <a:ext cx="3682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Introdução</a:t>
            </a:r>
          </a:p>
          <a:p>
            <a:r>
              <a:rPr lang="pt-BR" sz="2400" b="1" dirty="0"/>
              <a:t>Objetivo e Organização</a:t>
            </a:r>
          </a:p>
        </p:txBody>
      </p:sp>
      <p:grpSp>
        <p:nvGrpSpPr>
          <p:cNvPr id="21" name="Grupo 20"/>
          <p:cNvGrpSpPr/>
          <p:nvPr/>
        </p:nvGrpSpPr>
        <p:grpSpPr>
          <a:xfrm>
            <a:off x="0" y="1412776"/>
            <a:ext cx="8604448" cy="707886"/>
            <a:chOff x="0" y="1412776"/>
            <a:chExt cx="8604448" cy="707886"/>
          </a:xfrm>
        </p:grpSpPr>
        <p:sp>
          <p:nvSpPr>
            <p:cNvPr id="9" name="CaixaDeTexto 8"/>
            <p:cNvSpPr txBox="1"/>
            <p:nvPr/>
          </p:nvSpPr>
          <p:spPr>
            <a:xfrm>
              <a:off x="0" y="1484784"/>
              <a:ext cx="28337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Objetivo do livro   </a:t>
              </a:r>
            </a:p>
          </p:txBody>
        </p:sp>
        <p:sp>
          <p:nvSpPr>
            <p:cNvPr id="10" name="Seta: Para Baixo 10"/>
            <p:cNvSpPr/>
            <p:nvPr/>
          </p:nvSpPr>
          <p:spPr>
            <a:xfrm rot="16200000">
              <a:off x="2640706" y="1327846"/>
              <a:ext cx="478212" cy="64807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563888" y="1412776"/>
              <a:ext cx="50405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dirty="0"/>
                <a:t>“(…) ajudar indivíduos e organizações a liderar a um nível superior.”</a:t>
              </a:r>
            </a:p>
          </p:txBody>
        </p:sp>
      </p:grpSp>
      <p:sp>
        <p:nvSpPr>
          <p:cNvPr id="12" name="CaixaDeTexto 11"/>
          <p:cNvSpPr txBox="1"/>
          <p:nvPr/>
        </p:nvSpPr>
        <p:spPr>
          <a:xfrm>
            <a:off x="683568" y="314096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/>
              <a:t>Organização: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2200932" y="3623857"/>
            <a:ext cx="6120680" cy="2272845"/>
            <a:chOff x="1043608" y="3330916"/>
            <a:chExt cx="6120680" cy="2272845"/>
          </a:xfrm>
        </p:grpSpPr>
        <p:sp>
          <p:nvSpPr>
            <p:cNvPr id="13" name="CaixaDeTexto 12"/>
            <p:cNvSpPr txBox="1"/>
            <p:nvPr/>
          </p:nvSpPr>
          <p:spPr>
            <a:xfrm>
              <a:off x="1043608" y="3356992"/>
              <a:ext cx="136815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dirty="0"/>
                <a:t>1ª secção</a:t>
              </a:r>
            </a:p>
            <a:p>
              <a:endParaRPr lang="pt-PT" sz="2000" dirty="0"/>
            </a:p>
            <a:p>
              <a:r>
                <a:rPr lang="pt-PT" sz="2000" dirty="0"/>
                <a:t>2ª secção</a:t>
              </a:r>
            </a:p>
            <a:p>
              <a:endParaRPr lang="pt-PT" sz="2000" dirty="0"/>
            </a:p>
            <a:p>
              <a:r>
                <a:rPr lang="pt-PT" sz="2000" dirty="0"/>
                <a:t>3ª secção</a:t>
              </a:r>
            </a:p>
            <a:p>
              <a:endParaRPr lang="pt-PT" sz="2000" dirty="0"/>
            </a:p>
            <a:p>
              <a:r>
                <a:rPr lang="pt-PT" sz="2000" dirty="0"/>
                <a:t>4ª secção </a:t>
              </a:r>
            </a:p>
          </p:txBody>
        </p:sp>
        <p:sp>
          <p:nvSpPr>
            <p:cNvPr id="14" name="Seta: Para Baixo 10"/>
            <p:cNvSpPr/>
            <p:nvPr/>
          </p:nvSpPr>
          <p:spPr>
            <a:xfrm rot="16200000">
              <a:off x="2951820" y="2888940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5" name="Seta: Para Baixo 10"/>
            <p:cNvSpPr/>
            <p:nvPr/>
          </p:nvSpPr>
          <p:spPr>
            <a:xfrm rot="16200000">
              <a:off x="2954867" y="3485834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6" name="Seta: Para Baixo 10"/>
            <p:cNvSpPr/>
            <p:nvPr/>
          </p:nvSpPr>
          <p:spPr>
            <a:xfrm rot="16200000">
              <a:off x="2951820" y="4082726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7" name="Seta: Para Baixo 10"/>
            <p:cNvSpPr/>
            <p:nvPr/>
          </p:nvSpPr>
          <p:spPr>
            <a:xfrm rot="16200000">
              <a:off x="2969822" y="4693421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3995936" y="3330916"/>
              <a:ext cx="316835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dirty="0"/>
                <a:t>Alvo e Visão</a:t>
              </a:r>
            </a:p>
            <a:p>
              <a:endParaRPr lang="pt-PT" sz="2000" dirty="0"/>
            </a:p>
            <a:p>
              <a:r>
                <a:rPr lang="pt-PT" sz="2000" dirty="0"/>
                <a:t>Clientes</a:t>
              </a:r>
            </a:p>
            <a:p>
              <a:endParaRPr lang="pt-PT" sz="2000" dirty="0"/>
            </a:p>
            <a:p>
              <a:r>
                <a:rPr lang="pt-PT" sz="2000" dirty="0"/>
                <a:t>Colaboradores</a:t>
              </a:r>
            </a:p>
            <a:p>
              <a:endParaRPr lang="pt-PT" sz="2000" dirty="0"/>
            </a:p>
            <a:p>
              <a:r>
                <a:rPr lang="pt-PT" sz="2000" dirty="0"/>
                <a:t>Tipos de liderança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04026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052736"/>
            <a:ext cx="4206605" cy="6706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592034" y="1063407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7768" y="5863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519063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Situacional de Equipas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49713" y="134076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eficaz é um jogo em equipa!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9512" y="1953706"/>
            <a:ext cx="8801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A equipa é a única unidade que tem flexibilidade e recursos para responder rapidamente à mudança.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79512" y="2686269"/>
            <a:ext cx="7854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Equipa com elevado desempenho tem 7 características cruciais: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06928" y="3069987"/>
            <a:ext cx="6765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PT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pt-PT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t-PT" sz="3200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pt-PT" sz="32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PT" sz="3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t-PT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45628" y="374100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chemeClr val="accent2">
                    <a:lumMod val="50000"/>
                  </a:schemeClr>
                </a:solidFill>
              </a:rPr>
              <a:t>Purporse</a:t>
            </a:r>
            <a:r>
              <a:rPr lang="pt-PT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2000" dirty="0" err="1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pt-PT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PT" sz="2000" dirty="0" err="1">
                <a:solidFill>
                  <a:schemeClr val="accent2">
                    <a:lumMod val="50000"/>
                  </a:schemeClr>
                </a:solidFill>
              </a:rPr>
              <a:t>Values</a:t>
            </a:r>
            <a:r>
              <a:rPr lang="pt-PT" sz="2000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pt-PT" dirty="0"/>
              <a:t>visão forte e um conjunto comum de valores;</a:t>
            </a:r>
            <a:endParaRPr lang="pt-P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45628" y="4170082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chemeClr val="accent2">
                    <a:lumMod val="75000"/>
                  </a:schemeClr>
                </a:solidFill>
              </a:rPr>
              <a:t>Empowerment</a:t>
            </a:r>
            <a:r>
              <a:rPr lang="pt-PT" sz="2000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pt-PT" dirty="0"/>
              <a:t>Partilhar informação e conhecimento</a:t>
            </a:r>
            <a:endParaRPr lang="pt-P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45628" y="4574763"/>
            <a:ext cx="91067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chemeClr val="accent2"/>
                </a:solidFill>
              </a:rPr>
              <a:t>Relationships</a:t>
            </a:r>
            <a:r>
              <a:rPr lang="pt-PT" sz="2000" dirty="0">
                <a:solidFill>
                  <a:schemeClr val="accent2"/>
                </a:solidFill>
              </a:rPr>
              <a:t> </a:t>
            </a:r>
            <a:r>
              <a:rPr lang="pt-PT" sz="2000" dirty="0" err="1">
                <a:solidFill>
                  <a:schemeClr val="accent2"/>
                </a:solidFill>
              </a:rPr>
              <a:t>and</a:t>
            </a:r>
            <a:r>
              <a:rPr lang="pt-PT" sz="2000" dirty="0">
                <a:solidFill>
                  <a:schemeClr val="accent2"/>
                </a:solidFill>
              </a:rPr>
              <a:t> </a:t>
            </a:r>
            <a:r>
              <a:rPr lang="pt-PT" sz="2000" dirty="0" err="1">
                <a:solidFill>
                  <a:schemeClr val="accent2"/>
                </a:solidFill>
              </a:rPr>
              <a:t>Communication</a:t>
            </a:r>
            <a:r>
              <a:rPr lang="pt-PT" sz="2000" dirty="0">
                <a:solidFill>
                  <a:schemeClr val="accent2"/>
                </a:solidFill>
              </a:rPr>
              <a:t> – </a:t>
            </a:r>
            <a:r>
              <a:rPr lang="pt-PT" dirty="0"/>
              <a:t>Partilhar sem receio as suas ideias, opiniões e sentimentos</a:t>
            </a:r>
            <a:endParaRPr lang="pt-PT" dirty="0">
              <a:solidFill>
                <a:schemeClr val="accent2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45628" y="5230386"/>
            <a:ext cx="8729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rgbClr val="CC3300"/>
                </a:solidFill>
              </a:rPr>
              <a:t>Flexibility</a:t>
            </a:r>
            <a:r>
              <a:rPr lang="pt-PT" sz="2000" dirty="0">
                <a:solidFill>
                  <a:srgbClr val="CC3300"/>
                </a:solidFill>
              </a:rPr>
              <a:t> – </a:t>
            </a:r>
            <a:r>
              <a:rPr lang="pt-PT" dirty="0"/>
              <a:t>conhecer a inevitabilidade da mudança e adaptar às suas condições</a:t>
            </a:r>
            <a:endParaRPr lang="pt-PT" dirty="0">
              <a:solidFill>
                <a:srgbClr val="CC33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45628" y="5608436"/>
            <a:ext cx="7632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rgbClr val="CC0000"/>
                </a:solidFill>
              </a:rPr>
              <a:t>Optimal</a:t>
            </a:r>
            <a:r>
              <a:rPr lang="pt-PT" sz="2000" dirty="0">
                <a:solidFill>
                  <a:srgbClr val="CC0000"/>
                </a:solidFill>
              </a:rPr>
              <a:t> </a:t>
            </a:r>
            <a:r>
              <a:rPr lang="pt-PT" sz="2000" dirty="0" err="1">
                <a:solidFill>
                  <a:srgbClr val="CC0000"/>
                </a:solidFill>
              </a:rPr>
              <a:t>Productivity</a:t>
            </a:r>
            <a:r>
              <a:rPr lang="pt-PT" sz="2000" dirty="0">
                <a:solidFill>
                  <a:srgbClr val="CC0000"/>
                </a:solidFill>
              </a:rPr>
              <a:t> – </a:t>
            </a:r>
            <a:r>
              <a:rPr lang="pt-PT" dirty="0"/>
              <a:t>gerar produtividade máxima 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145628" y="6002508"/>
            <a:ext cx="7527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rgbClr val="800000"/>
                </a:solidFill>
              </a:rPr>
              <a:t>Recognition</a:t>
            </a:r>
            <a:r>
              <a:rPr lang="pt-PT" sz="2000" dirty="0">
                <a:solidFill>
                  <a:srgbClr val="800000"/>
                </a:solidFill>
              </a:rPr>
              <a:t> </a:t>
            </a:r>
            <a:r>
              <a:rPr lang="pt-PT" sz="2000" dirty="0" err="1">
                <a:solidFill>
                  <a:srgbClr val="800000"/>
                </a:solidFill>
              </a:rPr>
              <a:t>and</a:t>
            </a:r>
            <a:r>
              <a:rPr lang="pt-PT" sz="2000" dirty="0">
                <a:solidFill>
                  <a:srgbClr val="800000"/>
                </a:solidFill>
              </a:rPr>
              <a:t> </a:t>
            </a:r>
            <a:r>
              <a:rPr lang="pt-PT" sz="2000" dirty="0" err="1">
                <a:solidFill>
                  <a:srgbClr val="800000"/>
                </a:solidFill>
              </a:rPr>
              <a:t>Appreciation</a:t>
            </a:r>
            <a:r>
              <a:rPr lang="pt-PT" sz="2000" dirty="0">
                <a:solidFill>
                  <a:srgbClr val="800000"/>
                </a:solidFill>
              </a:rPr>
              <a:t> – </a:t>
            </a:r>
            <a:r>
              <a:rPr lang="pt-PT" dirty="0"/>
              <a:t>motivar e melhorar o desempenho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45628" y="6402618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err="1">
                <a:solidFill>
                  <a:srgbClr val="FF3300"/>
                </a:solidFill>
              </a:rPr>
              <a:t>Morale</a:t>
            </a:r>
            <a:r>
              <a:rPr lang="pt-PT" sz="2000" dirty="0">
                <a:solidFill>
                  <a:srgbClr val="FF3300"/>
                </a:solidFill>
              </a:rPr>
              <a:t> – </a:t>
            </a:r>
            <a:r>
              <a:rPr lang="pt-PT" dirty="0"/>
              <a:t>resultado de todas as características acima descritas</a:t>
            </a:r>
          </a:p>
        </p:txBody>
      </p:sp>
    </p:spTree>
    <p:extLst>
      <p:ext uri="{BB962C8B-B14F-4D97-AF65-F5344CB8AC3E}">
        <p14:creationId xmlns:p14="http://schemas.microsoft.com/office/powerpoint/2010/main" xmlns="" val="61075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90251"/>
            <a:ext cx="2182557" cy="96934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052736"/>
            <a:ext cx="4206605" cy="6706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6184" y="1052736"/>
            <a:ext cx="4206605" cy="67062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9512" y="519063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Situacional de Equipas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9512" y="3510627"/>
            <a:ext cx="42988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Existem </a:t>
            </a:r>
            <a:r>
              <a:rPr lang="pt-PT" sz="2000" dirty="0" smtClean="0"/>
              <a:t>4 </a:t>
            </a:r>
            <a:r>
              <a:rPr lang="pt-PT" sz="2000" dirty="0"/>
              <a:t>fases de desenvolvimento de uma equipa:</a:t>
            </a:r>
          </a:p>
          <a:p>
            <a:pPr algn="just"/>
            <a:endParaRPr lang="pt-PT" sz="2000" dirty="0"/>
          </a:p>
          <a:p>
            <a:pPr marL="457200" indent="-457200" algn="just">
              <a:buFont typeface="+mj-lt"/>
              <a:buAutoNum type="arabicPeriod"/>
            </a:pPr>
            <a:r>
              <a:rPr lang="pt-PT" sz="2000" dirty="0"/>
              <a:t>Orientação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000" dirty="0"/>
              <a:t>Insatisfação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000" dirty="0"/>
              <a:t>Integração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000" dirty="0"/>
              <a:t>Produção</a:t>
            </a:r>
          </a:p>
          <a:p>
            <a:pPr algn="just"/>
            <a:endParaRPr lang="pt-PT" sz="2000" dirty="0"/>
          </a:p>
          <a:p>
            <a:pPr algn="just"/>
            <a:endParaRPr lang="pt-PT" sz="2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17559" y="1583958"/>
            <a:ext cx="38465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Para utilizar um estilo de liderança adequado é preciso primeiro diagnosticar a fase de desenvolvimento.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073" t="3291" r="16845" b="2528"/>
          <a:stretch/>
        </p:blipFill>
        <p:spPr>
          <a:xfrm>
            <a:off x="5004048" y="1191806"/>
            <a:ext cx="4088719" cy="5574265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 rot="21176284">
            <a:off x="7253810" y="4449354"/>
            <a:ext cx="1368152" cy="400110"/>
          </a:xfrm>
          <a:prstGeom prst="rect">
            <a:avLst/>
          </a:prstGeom>
          <a:solidFill>
            <a:srgbClr val="FF0066"/>
          </a:solidFill>
        </p:spPr>
        <p:txBody>
          <a:bodyPr wrap="square" rtlCol="0">
            <a:spAutoFit/>
          </a:bodyPr>
          <a:lstStyle/>
          <a:p>
            <a:r>
              <a:rPr lang="pt-PT" sz="2000" dirty="0"/>
              <a:t>Orientação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 rot="1288598">
            <a:off x="7330316" y="1882229"/>
            <a:ext cx="1512168" cy="400110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pt-PT" sz="2000" dirty="0"/>
              <a:t>Insatisfação</a:t>
            </a:r>
          </a:p>
        </p:txBody>
      </p:sp>
      <p:sp>
        <p:nvSpPr>
          <p:cNvPr id="15" name="CaixaDeTexto 14"/>
          <p:cNvSpPr txBox="1"/>
          <p:nvPr/>
        </p:nvSpPr>
        <p:spPr>
          <a:xfrm rot="21022073">
            <a:off x="5445737" y="1991156"/>
            <a:ext cx="1296145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2000" dirty="0"/>
              <a:t>Integração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 rot="20753494">
            <a:off x="5916608" y="4356133"/>
            <a:ext cx="1180263" cy="400110"/>
          </a:xfrm>
          <a:prstGeom prst="rect">
            <a:avLst/>
          </a:prstGeom>
          <a:solidFill>
            <a:srgbClr val="00CC66"/>
          </a:solidFill>
        </p:spPr>
        <p:txBody>
          <a:bodyPr wrap="square" rtlCol="0">
            <a:spAutoFit/>
          </a:bodyPr>
          <a:lstStyle/>
          <a:p>
            <a:r>
              <a:rPr lang="pt-PT" sz="2000" dirty="0"/>
              <a:t>Produção</a:t>
            </a:r>
          </a:p>
        </p:txBody>
      </p:sp>
    </p:spTree>
    <p:extLst>
      <p:ext uri="{BB962C8B-B14F-4D97-AF65-F5344CB8AC3E}">
        <p14:creationId xmlns:p14="http://schemas.microsoft.com/office/powerpoint/2010/main" xmlns="" val="52107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97137" y="797942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7137" y="1330890"/>
            <a:ext cx="41868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/>
          </a:p>
          <a:p>
            <a:pPr algn="just"/>
            <a:endParaRPr lang="pt-BR" b="1" dirty="0"/>
          </a:p>
          <a:p>
            <a:pPr algn="just"/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A liderança atualmente está voltada para o processos de mudança;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Houve um tempo que as organizações poderiam planejar a mudança, mudar e voltar ao normal. Hoje o ciclo de mudança é constante;</a:t>
            </a:r>
          </a:p>
          <a:p>
            <a:endParaRPr lang="pt-BR" b="1" dirty="0"/>
          </a:p>
          <a:p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4545781" y="1710281"/>
            <a:ext cx="418685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Quando a mudança é introduzida na organização, há uma baixa no desempenho antes de aumentar até um nível elevado do que anterior à mudança;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A liderança deve minimizar a quebra de desempenho;</a:t>
            </a:r>
          </a:p>
          <a:p>
            <a:pPr algn="just"/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Melhorar a capacidade das pessoas e da organização de entenderem, implementar a manter a mudança;</a:t>
            </a:r>
          </a:p>
          <a:p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-157634" y="5998429"/>
            <a:ext cx="94068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“Insanidade é fazer as coisas uma e outra vez e esperar resultados diferentes”</a:t>
            </a:r>
          </a:p>
        </p:txBody>
      </p:sp>
    </p:spTree>
    <p:extLst>
      <p:ext uri="{BB962C8B-B14F-4D97-AF65-F5344CB8AC3E}">
        <p14:creationId xmlns:p14="http://schemas.microsoft.com/office/powerpoint/2010/main" xmlns="" val="28818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1" y="818504"/>
            <a:ext cx="3682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  <a:p>
            <a:endParaRPr lang="pt-BR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539552" y="1769945"/>
            <a:ext cx="8148241" cy="4341528"/>
            <a:chOff x="674014" y="1821069"/>
            <a:chExt cx="8148241" cy="4341528"/>
          </a:xfrm>
        </p:grpSpPr>
        <p:sp>
          <p:nvSpPr>
            <p:cNvPr id="4" name="CaixaDeTexto 3"/>
            <p:cNvSpPr txBox="1"/>
            <p:nvPr/>
          </p:nvSpPr>
          <p:spPr>
            <a:xfrm>
              <a:off x="674014" y="1821069"/>
              <a:ext cx="6696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Liderança situacional e a mudança</a:t>
              </a:r>
            </a:p>
          </p:txBody>
        </p:sp>
        <p:sp>
          <p:nvSpPr>
            <p:cNvPr id="11" name="Retângulo 3"/>
            <p:cNvSpPr/>
            <p:nvPr/>
          </p:nvSpPr>
          <p:spPr>
            <a:xfrm>
              <a:off x="708521" y="2578615"/>
              <a:ext cx="4572000" cy="34778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FF0066"/>
                  </a:solidFill>
                </a:rPr>
                <a:t>Preocupações com a informação</a:t>
              </a:r>
              <a:endParaRPr lang="pt-BR" sz="2000" b="1" dirty="0">
                <a:solidFill>
                  <a:srgbClr val="FF0000"/>
                </a:solidFill>
              </a:endParaRPr>
            </a:p>
            <a:p>
              <a:pPr marL="285750" indent="-285750">
                <a:buFontTx/>
                <a:buChar char="-"/>
              </a:pPr>
              <a:endParaRPr lang="pt-BR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FF6600"/>
                  </a:solidFill>
                </a:rPr>
                <a:t>Preocupações a nível pessoal</a:t>
              </a:r>
              <a:endParaRPr lang="pt-BR" sz="2000" b="1" dirty="0"/>
            </a:p>
            <a:p>
              <a:pPr marL="285750" indent="-285750">
                <a:buFontTx/>
                <a:buChar char="-"/>
              </a:pPr>
              <a:endParaRPr lang="pt-BR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FF6600"/>
                  </a:solidFill>
                </a:rPr>
                <a:t>Preocupações com a implementação</a:t>
              </a:r>
              <a:endParaRPr lang="pt-BR" sz="2000" b="1" dirty="0"/>
            </a:p>
            <a:p>
              <a:pPr marL="285750" indent="-285750">
                <a:buFontTx/>
                <a:buChar char="-"/>
              </a:pPr>
              <a:endParaRPr lang="pt-BR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FFC000"/>
                  </a:solidFill>
                </a:rPr>
                <a:t>Preocupações com o impacto</a:t>
              </a:r>
              <a:endParaRPr lang="pt-BR" sz="2000" b="1" dirty="0"/>
            </a:p>
            <a:p>
              <a:pPr marL="285750" indent="-285750">
                <a:buFontTx/>
                <a:buChar char="-"/>
              </a:pPr>
              <a:endParaRPr lang="pt-BR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FFC000"/>
                  </a:solidFill>
                </a:rPr>
                <a:t>Preocupações com a colaboração</a:t>
              </a:r>
              <a:endParaRPr lang="pt-BR" sz="2000" b="1" dirty="0"/>
            </a:p>
            <a:p>
              <a:pPr marL="285750" indent="-285750">
                <a:buFontTx/>
                <a:buChar char="-"/>
              </a:pPr>
              <a:endParaRPr lang="pt-BR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pt-BR" sz="2000" b="1" dirty="0">
                  <a:solidFill>
                    <a:srgbClr val="00CC66"/>
                  </a:solidFill>
                </a:rPr>
                <a:t>Preocupações com o refinamento</a:t>
              </a:r>
            </a:p>
          </p:txBody>
        </p:sp>
        <p:pic>
          <p:nvPicPr>
            <p:cNvPr id="12" name="Imagem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4073" t="3291" r="16845" b="2528"/>
            <a:stretch/>
          </p:blipFill>
          <p:spPr>
            <a:xfrm>
              <a:off x="5919261" y="2204864"/>
              <a:ext cx="2902994" cy="39577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5716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05238" y="714606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9512" y="1844824"/>
            <a:ext cx="878497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r>
              <a:rPr lang="pt-BR" sz="2000" b="1" dirty="0"/>
              <a:t>As três principais razões pela qual o processo de mudança costuma falhar:</a:t>
            </a:r>
          </a:p>
          <a:p>
            <a:pPr marL="285750" indent="-285750">
              <a:buFontTx/>
              <a:buChar char="-"/>
            </a:pPr>
            <a:endParaRPr lang="pt-BR" sz="2000" b="1" dirty="0"/>
          </a:p>
          <a:p>
            <a:pPr marL="285750" indent="-285750">
              <a:buFontTx/>
              <a:buChar char="-"/>
            </a:pPr>
            <a:endParaRPr lang="pt-BR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Os que lideram a mudança pensam que que anunciar a mudança é o mesmo que implementá-la;</a:t>
            </a:r>
          </a:p>
          <a:p>
            <a:pPr marL="285750" indent="-285750" algn="just">
              <a:buFontTx/>
              <a:buChar char="-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As preocupações das pessoas relativamente à mudança não são reveladas nem abordadas;</a:t>
            </a:r>
          </a:p>
          <a:p>
            <a:pPr marL="285750" indent="-285750" algn="just">
              <a:buFontTx/>
              <a:buChar char="-"/>
            </a:pPr>
            <a:endParaRPr lang="pt-B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/>
              <a:t>Aqueles que se pede a mudança não são envolvidos no seu planejamento.</a:t>
            </a:r>
          </a:p>
        </p:txBody>
      </p:sp>
    </p:spTree>
    <p:extLst>
      <p:ext uri="{BB962C8B-B14F-4D97-AF65-F5344CB8AC3E}">
        <p14:creationId xmlns:p14="http://schemas.microsoft.com/office/powerpoint/2010/main" xmlns="" val="2303123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689368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9513" y="1844824"/>
            <a:ext cx="4186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b="1" dirty="0"/>
          </a:p>
          <a:p>
            <a:r>
              <a:rPr lang="pt-BR" sz="2000" b="1" dirty="0"/>
              <a:t>1) </a:t>
            </a:r>
            <a:r>
              <a:rPr lang="pt-BR" sz="2000" dirty="0"/>
              <a:t>Alargar as oportunidades de envolvimento e influência;</a:t>
            </a:r>
          </a:p>
          <a:p>
            <a:endParaRPr lang="pt-BR" sz="2000" dirty="0"/>
          </a:p>
          <a:p>
            <a:r>
              <a:rPr lang="pt-BR" sz="2000" b="1" dirty="0"/>
              <a:t>2) </a:t>
            </a:r>
            <a:r>
              <a:rPr lang="pt-BR" sz="2000" dirty="0"/>
              <a:t>Explicar o argumento econômico para a mudança;</a:t>
            </a:r>
          </a:p>
          <a:p>
            <a:endParaRPr lang="pt-BR" sz="2000" dirty="0"/>
          </a:p>
          <a:p>
            <a:r>
              <a:rPr lang="pt-BR" sz="2000" b="1" dirty="0"/>
              <a:t>3) </a:t>
            </a:r>
            <a:r>
              <a:rPr lang="pt-BR" sz="2000" dirty="0"/>
              <a:t>Visualizar o futuro;</a:t>
            </a:r>
          </a:p>
          <a:p>
            <a:endParaRPr lang="pt-BR" sz="2000" dirty="0"/>
          </a:p>
          <a:p>
            <a:r>
              <a:rPr lang="pt-BR" sz="2000" b="1" dirty="0"/>
              <a:t>4) </a:t>
            </a:r>
            <a:r>
              <a:rPr lang="pt-BR" sz="2000" dirty="0"/>
              <a:t>Experimentar para garantir o alinhamento;</a:t>
            </a:r>
          </a:p>
          <a:p>
            <a:endParaRPr lang="pt-BR" sz="2000" dirty="0"/>
          </a:p>
          <a:p>
            <a:endParaRPr lang="pt-BR" sz="2000" dirty="0"/>
          </a:p>
          <a:p>
            <a:pPr algn="ctr"/>
            <a:endParaRPr lang="pt-BR" sz="2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777630" y="1844824"/>
            <a:ext cx="42588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b="1" dirty="0"/>
          </a:p>
          <a:p>
            <a:r>
              <a:rPr lang="pt-BR" sz="2000" b="1" dirty="0"/>
              <a:t>5) </a:t>
            </a:r>
            <a:r>
              <a:rPr lang="pt-BR" sz="2000" dirty="0"/>
              <a:t>Capacitar e encorajar;</a:t>
            </a:r>
          </a:p>
          <a:p>
            <a:endParaRPr lang="pt-BR" sz="2000" dirty="0"/>
          </a:p>
          <a:p>
            <a:r>
              <a:rPr lang="pt-BR" sz="2000" b="1" dirty="0"/>
              <a:t>6) </a:t>
            </a:r>
            <a:r>
              <a:rPr lang="pt-BR" sz="2000" dirty="0"/>
              <a:t>Executar e apoiar;</a:t>
            </a:r>
          </a:p>
          <a:p>
            <a:endParaRPr lang="pt-BR" sz="2000" dirty="0"/>
          </a:p>
          <a:p>
            <a:r>
              <a:rPr lang="pt-BR" sz="2000" b="1" dirty="0"/>
              <a:t>7) </a:t>
            </a:r>
            <a:r>
              <a:rPr lang="pt-BR" sz="2000" dirty="0"/>
              <a:t>Inscrever e expandir;</a:t>
            </a:r>
          </a:p>
          <a:p>
            <a:endParaRPr lang="pt-BR" sz="2000" dirty="0"/>
          </a:p>
          <a:p>
            <a:r>
              <a:rPr lang="pt-BR" sz="2000" b="1" dirty="0"/>
              <a:t>8) </a:t>
            </a:r>
            <a:r>
              <a:rPr lang="pt-BR" sz="2000" dirty="0"/>
              <a:t>Explorar possibilidades.</a:t>
            </a:r>
          </a:p>
          <a:p>
            <a:pPr algn="ctr"/>
            <a:endParaRPr lang="pt-BR" sz="2000" dirty="0"/>
          </a:p>
          <a:p>
            <a:pPr algn="ctr"/>
            <a:endParaRPr lang="pt-BR" sz="20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79512" y="1772816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pPr algn="ctr"/>
            <a:r>
              <a:rPr lang="pt-BR" sz="2000" b="1" dirty="0"/>
              <a:t>Oito estratégias de liderança da mudança:</a:t>
            </a:r>
          </a:p>
        </p:txBody>
      </p:sp>
    </p:spTree>
    <p:extLst>
      <p:ext uri="{BB962C8B-B14F-4D97-AF65-F5344CB8AC3E}">
        <p14:creationId xmlns:p14="http://schemas.microsoft.com/office/powerpoint/2010/main" xmlns="" val="3782778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721597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79512" y="1534726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pPr algn="ctr"/>
            <a:r>
              <a:rPr lang="pt-BR" sz="2000" b="1" dirty="0"/>
              <a:t>Nível SUPERIOR de liderança</a:t>
            </a:r>
          </a:p>
          <a:p>
            <a:pPr algn="ctr"/>
            <a:endParaRPr lang="pt-BR" sz="2000" b="1" dirty="0"/>
          </a:p>
          <a:p>
            <a:pPr algn="ctr"/>
            <a:r>
              <a:rPr lang="pt-BR" sz="2000" b="1" dirty="0"/>
              <a:t>A liderança em proveito dos outros:</a:t>
            </a:r>
          </a:p>
          <a:p>
            <a:pPr algn="ctr"/>
            <a:endParaRPr lang="pt-BR" sz="2000" b="1" dirty="0"/>
          </a:p>
          <a:p>
            <a:pPr algn="just"/>
            <a:r>
              <a:rPr lang="pt-BR" sz="2000" dirty="0"/>
              <a:t>Os líderes que agem em proveitos dos outros sabem que seu papel como líder, é ajudá-los a alcançar seus objetivos.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Sabem da necessidade de seus colaboradores de estarem de acordo com a visão para terem bons resultados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Agem em proveitos dos outros e querem marcar a diferença na vida de seus colaboradores, e ter impacto nas organizações.</a:t>
            </a:r>
          </a:p>
        </p:txBody>
      </p:sp>
      <p:sp>
        <p:nvSpPr>
          <p:cNvPr id="2" name="Seta: Para Baixo 1"/>
          <p:cNvSpPr/>
          <p:nvPr/>
        </p:nvSpPr>
        <p:spPr>
          <a:xfrm>
            <a:off x="4366369" y="2151434"/>
            <a:ext cx="205631" cy="41347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054204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4721" y="689368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79512" y="1772816"/>
            <a:ext cx="87849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PROBLEMA???</a:t>
            </a:r>
          </a:p>
          <a:p>
            <a:endParaRPr lang="pt-BR" sz="2000" b="1" dirty="0"/>
          </a:p>
          <a:p>
            <a:r>
              <a:rPr lang="pt-BR" sz="2000" dirty="0"/>
              <a:t>O principal impeditivo que impedem os líderes de liderarem em proveitos dos outros é o EGO. A necessidade de estar no centro das atenções.</a:t>
            </a:r>
          </a:p>
          <a:p>
            <a:pPr algn="ctr"/>
            <a:endParaRPr lang="pt-BR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ANTÍDOTO!!!</a:t>
            </a:r>
          </a:p>
          <a:p>
            <a:endParaRPr lang="pt-BR" sz="2000" b="1" dirty="0"/>
          </a:p>
          <a:p>
            <a:r>
              <a:rPr lang="pt-BR" sz="2000" u="sng" dirty="0"/>
              <a:t>A humildade</a:t>
            </a:r>
            <a:r>
              <a:rPr lang="pt-BR" sz="2000" dirty="0"/>
              <a:t>. Quem tem humildade sabe que o poder passa através de si, mas não é seu.</a:t>
            </a:r>
          </a:p>
          <a:p>
            <a:endParaRPr lang="pt-BR" sz="2000" b="1" dirty="0"/>
          </a:p>
          <a:p>
            <a:pPr algn="ctr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3749256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519063"/>
            <a:ext cx="3682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  <a:p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9512" y="1844824"/>
            <a:ext cx="878497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Líderes devem estar atentos e abertos a estas questões:</a:t>
            </a:r>
          </a:p>
          <a:p>
            <a:pPr algn="ctr"/>
            <a:endParaRPr lang="pt-BR" b="1" dirty="0"/>
          </a:p>
          <a:p>
            <a:pPr algn="ctr"/>
            <a:r>
              <a:rPr lang="pt-BR" sz="2000" dirty="0"/>
              <a:t>Meu objetivo e valores?</a:t>
            </a:r>
          </a:p>
          <a:p>
            <a:pPr algn="ctr"/>
            <a:endParaRPr lang="pt-BR" sz="2000" dirty="0"/>
          </a:p>
          <a:p>
            <a:pPr algn="ctr"/>
            <a:r>
              <a:rPr lang="pt-BR" sz="2000" dirty="0"/>
              <a:t>Minhas convicções sobre liderança e motivação?</a:t>
            </a:r>
          </a:p>
          <a:p>
            <a:pPr algn="ctr"/>
            <a:endParaRPr lang="pt-BR" sz="2000" dirty="0"/>
          </a:p>
          <a:p>
            <a:pPr algn="ctr"/>
            <a:r>
              <a:rPr lang="pt-BR" sz="2000" dirty="0"/>
              <a:t>O que podem esperar de mim?</a:t>
            </a:r>
          </a:p>
          <a:p>
            <a:pPr algn="ctr"/>
            <a:endParaRPr lang="pt-BR" sz="2000" dirty="0"/>
          </a:p>
          <a:p>
            <a:pPr algn="ctr"/>
            <a:r>
              <a:rPr lang="pt-BR" sz="2000" dirty="0"/>
              <a:t>O que espero da minha equipe?</a:t>
            </a:r>
          </a:p>
          <a:p>
            <a:pPr algn="ctr"/>
            <a:endParaRPr lang="pt-BR" sz="2000" dirty="0"/>
          </a:p>
          <a:p>
            <a:pPr algn="ctr"/>
            <a:r>
              <a:rPr lang="pt-BR" sz="2000" dirty="0"/>
              <a:t>Como vos vou dar o exemplo?</a:t>
            </a:r>
          </a:p>
          <a:p>
            <a:pPr algn="ctr"/>
            <a:endParaRPr lang="pt-BR" sz="2000" dirty="0"/>
          </a:p>
          <a:p>
            <a:pPr algn="ctr"/>
            <a:r>
              <a:rPr lang="pt-BR" sz="2000" dirty="0"/>
              <a:t>Meu ponto de vista de liderança?</a:t>
            </a:r>
          </a:p>
        </p:txBody>
      </p:sp>
    </p:spTree>
    <p:extLst>
      <p:ext uri="{BB962C8B-B14F-4D97-AF65-F5344CB8AC3E}">
        <p14:creationId xmlns:p14="http://schemas.microsoft.com/office/powerpoint/2010/main" xmlns="" val="42720531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07397" y="260648"/>
            <a:ext cx="2181027" cy="970784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79512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777631" y="1439065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519063"/>
            <a:ext cx="368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Liderança Organizacional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7035" y="3806620"/>
            <a:ext cx="4269929" cy="28486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79512" y="1772816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000" b="1" dirty="0"/>
          </a:p>
          <a:p>
            <a:pPr algn="ctr"/>
            <a:endParaRPr lang="pt-BR" sz="2800" b="1" dirty="0"/>
          </a:p>
          <a:p>
            <a:pPr algn="ctr"/>
            <a:r>
              <a:rPr lang="pt-BR" sz="2800" b="1" i="1" dirty="0"/>
              <a:t>“O verdadeiro teste de um líder que age em proveito dos outros é que seus liderados ficam sábios, livres, autónomos, saudáveis e mais aptos a tornarem-se eles próprios líderes que agem em proveito dos outros.”</a:t>
            </a:r>
          </a:p>
          <a:p>
            <a:pPr algn="ctr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7765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-25320" y="1199221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1967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14627"/>
            <a:ext cx="2182557" cy="969348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251519" y="1484784"/>
            <a:ext cx="8519261" cy="1627768"/>
            <a:chOff x="251519" y="1484784"/>
            <a:chExt cx="8519261" cy="1627768"/>
          </a:xfrm>
        </p:grpSpPr>
        <p:sp>
          <p:nvSpPr>
            <p:cNvPr id="5" name="CaixaDeTexto 4"/>
            <p:cNvSpPr txBox="1"/>
            <p:nvPr/>
          </p:nvSpPr>
          <p:spPr>
            <a:xfrm>
              <a:off x="251519" y="1484784"/>
              <a:ext cx="39100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dirty="0"/>
                <a:t>O que é a </a:t>
              </a:r>
              <a:r>
                <a:rPr lang="pt-PT" sz="2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LIDERANÇA SUPERIOR</a:t>
              </a:r>
              <a:r>
                <a:rPr lang="pt-PT" sz="2000" dirty="0"/>
                <a:t>?</a:t>
              </a: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683567" y="1988840"/>
              <a:ext cx="8087213" cy="1123712"/>
            </a:xfrm>
            <a:prstGeom prst="round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pt-PT" sz="2000" dirty="0"/>
                <a:t>Liderança superior é “a capacidade de influenciar outros, libertando o poder e o potencial dos indivíduos e das organizações para alcançar o bem superior.” </a:t>
              </a: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241127" y="260648"/>
            <a:ext cx="3682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Introdução</a:t>
            </a:r>
          </a:p>
          <a:p>
            <a:r>
              <a:rPr lang="pt-BR" sz="2400" b="1" dirty="0"/>
              <a:t>Liderança e Líder</a:t>
            </a:r>
          </a:p>
        </p:txBody>
      </p:sp>
      <p:grpSp>
        <p:nvGrpSpPr>
          <p:cNvPr id="15" name="Grupo 14"/>
          <p:cNvGrpSpPr/>
          <p:nvPr/>
        </p:nvGrpSpPr>
        <p:grpSpPr>
          <a:xfrm>
            <a:off x="1187624" y="3284984"/>
            <a:ext cx="6408712" cy="1087671"/>
            <a:chOff x="1187624" y="3284984"/>
            <a:chExt cx="6408712" cy="1087671"/>
          </a:xfrm>
        </p:grpSpPr>
        <p:sp>
          <p:nvSpPr>
            <p:cNvPr id="9" name="CaixaDeTexto 8"/>
            <p:cNvSpPr txBox="1"/>
            <p:nvPr/>
          </p:nvSpPr>
          <p:spPr>
            <a:xfrm>
              <a:off x="1259632" y="3429000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b="1" dirty="0"/>
                <a:t>Líder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2051720" y="3356992"/>
              <a:ext cx="554461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pt-PT" dirty="0"/>
                <a:t> </a:t>
              </a:r>
              <a:r>
                <a:rPr lang="pt-PT" sz="2000" dirty="0"/>
                <a:t>Concentram-se na concretização de objetivos</a:t>
              </a:r>
            </a:p>
            <a:p>
              <a:pPr>
                <a:buFontTx/>
                <a:buChar char="-"/>
              </a:pPr>
              <a:r>
                <a:rPr lang="pt-PT" sz="2000" dirty="0"/>
                <a:t> Marginalizam a condição humana</a:t>
              </a:r>
            </a:p>
            <a:p>
              <a:pPr>
                <a:buFontTx/>
                <a:buChar char="-"/>
              </a:pPr>
              <a:r>
                <a:rPr lang="pt-PT" sz="2000" dirty="0"/>
                <a:t> Têm que escolher entre pessoas e resultados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187624" y="3284984"/>
              <a:ext cx="792088" cy="648072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323527" y="4689102"/>
            <a:ext cx="8651353" cy="1051705"/>
            <a:chOff x="323528" y="4689102"/>
            <a:chExt cx="8316416" cy="1051705"/>
          </a:xfrm>
        </p:grpSpPr>
        <p:sp>
          <p:nvSpPr>
            <p:cNvPr id="10" name="CaixaDeTexto 9"/>
            <p:cNvSpPr txBox="1"/>
            <p:nvPr/>
          </p:nvSpPr>
          <p:spPr>
            <a:xfrm>
              <a:off x="395536" y="4797152"/>
              <a:ext cx="17281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b="1" dirty="0"/>
                <a:t>Líder Superior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2051720" y="4725144"/>
              <a:ext cx="6588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pt-PT" sz="2000" dirty="0"/>
                <a:t> Concentram-se nos resultados a  longo prazo e satisfação humana</a:t>
              </a:r>
            </a:p>
            <a:p>
              <a:pPr>
                <a:buFontTx/>
                <a:buChar char="-"/>
              </a:pPr>
              <a:r>
                <a:rPr lang="pt-PT" sz="2000" dirty="0"/>
                <a:t> Pessoas: clientes e trabalhadores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23528" y="4689102"/>
              <a:ext cx="1800200" cy="612105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xmlns="" val="221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5578" y="1196751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28908" y="11967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0316" y="29845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Desempenho da Organização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251520" y="1628799"/>
            <a:ext cx="8568952" cy="1431265"/>
            <a:chOff x="251520" y="1556792"/>
            <a:chExt cx="8568952" cy="1140052"/>
          </a:xfrm>
        </p:grpSpPr>
        <p:sp>
          <p:nvSpPr>
            <p:cNvPr id="8" name="CaixaDeTexto 7"/>
            <p:cNvSpPr txBox="1"/>
            <p:nvPr/>
          </p:nvSpPr>
          <p:spPr>
            <a:xfrm>
              <a:off x="251520" y="1556792"/>
              <a:ext cx="8568952" cy="318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b="1" dirty="0"/>
                <a:t>O que são Organizações com Elevado Desempenho? </a:t>
              </a: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683568" y="2073004"/>
              <a:ext cx="7776864" cy="623840"/>
            </a:xfrm>
            <a:prstGeom prst="round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pt-PT" sz="2000" dirty="0"/>
                <a:t>São empreendimentos que, ao longo do tempo, produzem </a:t>
              </a:r>
              <a:r>
                <a:rPr lang="pt-PT" sz="2000" u="sng" dirty="0"/>
                <a:t>resultados excecionais</a:t>
              </a:r>
              <a:r>
                <a:rPr lang="pt-PT" sz="2000" dirty="0"/>
                <a:t> com um </a:t>
              </a:r>
              <a:r>
                <a:rPr lang="pt-PT" sz="2000" u="sng" dirty="0"/>
                <a:t>nível elevado de satisfação humana</a:t>
              </a:r>
              <a:r>
                <a:rPr lang="pt-PT" sz="2000" dirty="0"/>
                <a:t>.</a:t>
              </a: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251520" y="3645024"/>
            <a:ext cx="8902744" cy="2207280"/>
            <a:chOff x="251520" y="3212976"/>
            <a:chExt cx="8902744" cy="2207280"/>
          </a:xfrm>
        </p:grpSpPr>
        <p:sp>
          <p:nvSpPr>
            <p:cNvPr id="7" name="CaixaDeTexto 6"/>
            <p:cNvSpPr txBox="1"/>
            <p:nvPr/>
          </p:nvSpPr>
          <p:spPr>
            <a:xfrm>
              <a:off x="251520" y="3212976"/>
              <a:ext cx="8568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000" dirty="0"/>
                <a:t>Organizações com elevado desempenho têm </a:t>
              </a:r>
              <a:r>
                <a:rPr lang="pt-PT" sz="2000" u="sng" dirty="0"/>
                <a:t>três objetivos</a:t>
              </a:r>
              <a:r>
                <a:rPr lang="pt-PT" sz="2000" dirty="0"/>
                <a:t>: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539552" y="3789040"/>
              <a:ext cx="36004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lphaLcParenR"/>
              </a:pPr>
              <a:r>
                <a:rPr lang="pt-PT" sz="2000" dirty="0"/>
                <a:t>Ser fornecedor preferencial</a:t>
              </a:r>
            </a:p>
            <a:p>
              <a:pPr marL="342900" indent="-342900">
                <a:buAutoNum type="alphaLcParenR"/>
              </a:pPr>
              <a:endParaRPr lang="pt-PT" sz="2000" dirty="0"/>
            </a:p>
            <a:p>
              <a:pPr marL="342900" indent="-342900">
                <a:buAutoNum type="alphaLcParenR"/>
              </a:pPr>
              <a:r>
                <a:rPr lang="pt-PT" sz="2000" dirty="0"/>
                <a:t>Ser empregador preferencial</a:t>
              </a:r>
            </a:p>
            <a:p>
              <a:pPr marL="342900" indent="-342900">
                <a:buAutoNum type="alphaLcParenR"/>
              </a:pPr>
              <a:endParaRPr lang="pt-PT" sz="2000" dirty="0"/>
            </a:p>
            <a:p>
              <a:pPr marL="342900" indent="-342900">
                <a:buAutoNum type="alphaLcParenR"/>
              </a:pPr>
              <a:r>
                <a:rPr lang="pt-PT" sz="2000" dirty="0"/>
                <a:t>Ser investimento preferencial</a:t>
              </a:r>
            </a:p>
          </p:txBody>
        </p:sp>
        <p:sp>
          <p:nvSpPr>
            <p:cNvPr id="12" name="Seta: Para Baixo 10"/>
            <p:cNvSpPr/>
            <p:nvPr/>
          </p:nvSpPr>
          <p:spPr>
            <a:xfrm rot="16200000">
              <a:off x="4647841" y="3299110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4" name="Seta: Para Baixo 10"/>
            <p:cNvSpPr/>
            <p:nvPr/>
          </p:nvSpPr>
          <p:spPr>
            <a:xfrm rot="16200000">
              <a:off x="4668456" y="3920572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5" name="Seta: Para Baixo 10"/>
            <p:cNvSpPr/>
            <p:nvPr/>
          </p:nvSpPr>
          <p:spPr>
            <a:xfrm rot="16200000">
              <a:off x="4703923" y="4542033"/>
              <a:ext cx="216024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5553864" y="3789039"/>
              <a:ext cx="36004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pt-PT" sz="2000" dirty="0"/>
                <a:t>Criar “fãs delirantes”</a:t>
              </a:r>
            </a:p>
            <a:p>
              <a:pPr marL="342900" indent="-342900"/>
              <a:endParaRPr lang="pt-PT" sz="2000" dirty="0"/>
            </a:p>
            <a:p>
              <a:pPr marL="342900" indent="-342900"/>
              <a:r>
                <a:rPr lang="pt-PT" sz="2000" dirty="0"/>
                <a:t>Criar uma visão forte</a:t>
              </a:r>
            </a:p>
            <a:p>
              <a:pPr marL="342900" indent="-342900"/>
              <a:endParaRPr lang="pt-PT" sz="2000" dirty="0"/>
            </a:p>
            <a:p>
              <a:pPr marL="342900" indent="-342900"/>
              <a:r>
                <a:rPr lang="pt-PT" sz="2000" dirty="0"/>
                <a:t>Garantir viabilidade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92903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108838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572000" y="1108838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6300" y="11663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Desempenho da Organização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264847" y="1484784"/>
            <a:ext cx="8699641" cy="1015663"/>
            <a:chOff x="264847" y="1484784"/>
            <a:chExt cx="8699641" cy="1015663"/>
          </a:xfrm>
        </p:grpSpPr>
        <p:sp>
          <p:nvSpPr>
            <p:cNvPr id="7" name="CaixaDeTexto 6"/>
            <p:cNvSpPr txBox="1"/>
            <p:nvPr/>
          </p:nvSpPr>
          <p:spPr>
            <a:xfrm>
              <a:off x="264847" y="1561935"/>
              <a:ext cx="1800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Modelo SCORES 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051720" y="1484784"/>
              <a:ext cx="691276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PT" sz="2000" dirty="0"/>
                <a:t>Resultado da investigação da equipa dos autores. </a:t>
              </a:r>
            </a:p>
            <a:p>
              <a:pPr algn="just"/>
              <a:r>
                <a:rPr lang="pt-PT" sz="2000" dirty="0"/>
                <a:t>São 6 elementos comuns em organizações de elevado desempenho. 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1619672" y="2636912"/>
            <a:ext cx="58326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t-PT" sz="2000" dirty="0"/>
              <a:t>Informação partilhada e comunicação aberta</a:t>
            </a:r>
          </a:p>
          <a:p>
            <a:pPr marL="342900" indent="-342900">
              <a:buAutoNum type="arabicParenR"/>
            </a:pPr>
            <a:endParaRPr lang="pt-PT" sz="2000" dirty="0"/>
          </a:p>
          <a:p>
            <a:pPr marL="342900" indent="-342900">
              <a:buAutoNum type="arabicParenR"/>
            </a:pPr>
            <a:r>
              <a:rPr lang="pt-PT" sz="2000" dirty="0"/>
              <a:t>Visão forte</a:t>
            </a:r>
          </a:p>
          <a:p>
            <a:pPr marL="342900" indent="-342900">
              <a:buAutoNum type="arabicParenR"/>
            </a:pPr>
            <a:endParaRPr lang="pt-PT" sz="2000" dirty="0"/>
          </a:p>
          <a:p>
            <a:pPr marL="342900" indent="-342900">
              <a:buAutoNum type="arabicParenR"/>
            </a:pPr>
            <a:r>
              <a:rPr lang="pt-PT" sz="2000" dirty="0"/>
              <a:t>Aprendizagem contínua</a:t>
            </a:r>
          </a:p>
          <a:p>
            <a:pPr marL="342900" indent="-342900">
              <a:buAutoNum type="arabicParenR"/>
            </a:pPr>
            <a:endParaRPr lang="pt-PT" sz="2000" dirty="0"/>
          </a:p>
          <a:p>
            <a:pPr marL="342900" indent="-342900">
              <a:buAutoNum type="arabicParenR"/>
            </a:pPr>
            <a:r>
              <a:rPr lang="pt-PT" sz="2000" dirty="0"/>
              <a:t>Focalização constante nos resultados dos clientes</a:t>
            </a:r>
          </a:p>
          <a:p>
            <a:pPr marL="342900" indent="-342900">
              <a:buAutoNum type="arabicParenR"/>
            </a:pPr>
            <a:endParaRPr lang="pt-PT" sz="2000" dirty="0"/>
          </a:p>
          <a:p>
            <a:pPr marL="342900" indent="-342900">
              <a:buAutoNum type="arabicParenR"/>
            </a:pPr>
            <a:r>
              <a:rPr lang="pt-PT" sz="2000" dirty="0"/>
              <a:t>Sistemas e estruturas energéticos</a:t>
            </a:r>
          </a:p>
          <a:p>
            <a:pPr marL="342900" indent="-342900">
              <a:buAutoNum type="arabicParenR"/>
            </a:pPr>
            <a:endParaRPr lang="pt-PT" sz="2000" dirty="0"/>
          </a:p>
          <a:p>
            <a:pPr marL="342900" indent="-342900">
              <a:buAutoNum type="arabicParenR"/>
            </a:pPr>
            <a:r>
              <a:rPr lang="pt-PT" sz="2000" u="sng" dirty="0"/>
              <a:t>Poder partilhado e envolvimento elevado</a:t>
            </a:r>
          </a:p>
          <a:p>
            <a:pPr marL="342900" indent="-342900">
              <a:buAutoNum type="arabicParenR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xmlns="" val="260717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124744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124744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12229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Visão</a:t>
            </a:r>
          </a:p>
        </p:txBody>
      </p:sp>
      <p:grpSp>
        <p:nvGrpSpPr>
          <p:cNvPr id="10" name="Grupo 9"/>
          <p:cNvGrpSpPr/>
          <p:nvPr/>
        </p:nvGrpSpPr>
        <p:grpSpPr>
          <a:xfrm>
            <a:off x="154092" y="1484784"/>
            <a:ext cx="7802284" cy="2857008"/>
            <a:chOff x="154092" y="1484784"/>
            <a:chExt cx="7802284" cy="2857008"/>
          </a:xfrm>
        </p:grpSpPr>
        <p:sp>
          <p:nvSpPr>
            <p:cNvPr id="7" name="CaixaDeTexto 6"/>
            <p:cNvSpPr txBox="1"/>
            <p:nvPr/>
          </p:nvSpPr>
          <p:spPr>
            <a:xfrm>
              <a:off x="154092" y="1484784"/>
              <a:ext cx="28337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Importância da Visão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1259632" y="1988840"/>
              <a:ext cx="6696744" cy="235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dirty="0"/>
                <a:t>A </a:t>
              </a:r>
              <a:r>
                <a:rPr lang="pt-PT" sz="2000" u="sng" dirty="0"/>
                <a:t>ausência de visão </a:t>
              </a:r>
              <a:r>
                <a:rPr lang="pt-PT" sz="2000" dirty="0"/>
                <a:t>é o maior </a:t>
              </a:r>
              <a:r>
                <a:rPr lang="pt-PT" sz="2000" u="sng" dirty="0"/>
                <a:t>obstáculo</a:t>
              </a:r>
              <a:r>
                <a:rPr lang="pt-PT" sz="2000" dirty="0"/>
                <a:t> para os gestores se tornarem grandes líderes. Se o líder e os seus subordinados não sabem para onde estão a ir, a liderança deixa de importar pois, sem visão, não se conseguem definir prioridades, há duplicação de esforços…</a:t>
              </a: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1079612" y="4725144"/>
            <a:ext cx="669674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u="sng" dirty="0"/>
              <a:t>A visão pode existir em qualquer lado:</a:t>
            </a:r>
          </a:p>
          <a:p>
            <a:pPr algn="ctr"/>
            <a:endParaRPr lang="pt-PT" b="1" u="sng" dirty="0"/>
          </a:p>
          <a:p>
            <a:pPr algn="ctr"/>
            <a:r>
              <a:rPr lang="pt-PT" sz="2000" dirty="0"/>
              <a:t>Mesmo que uma empresa</a:t>
            </a:r>
            <a:r>
              <a:rPr lang="pt-PT" sz="2000" b="1" dirty="0"/>
              <a:t> </a:t>
            </a:r>
            <a:r>
              <a:rPr lang="pt-PT" sz="2000" dirty="0"/>
              <a:t>não tenha uma visão definida, os líderes das equipas/departamentos, </a:t>
            </a:r>
            <a:r>
              <a:rPr lang="pt-PT" sz="2000" b="1" dirty="0"/>
              <a:t>podem ter uma visão para o seu grupo</a:t>
            </a:r>
            <a:r>
              <a:rPr lang="pt-PT" dirty="0"/>
              <a:t>.</a:t>
            </a:r>
          </a:p>
          <a:p>
            <a:pPr algn="ctr"/>
            <a:r>
              <a:rPr lang="pt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043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0822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05273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696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Visão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251520" y="1628800"/>
            <a:ext cx="7560840" cy="2371040"/>
            <a:chOff x="251520" y="1628800"/>
            <a:chExt cx="7560840" cy="2371040"/>
          </a:xfrm>
        </p:grpSpPr>
        <p:sp>
          <p:nvSpPr>
            <p:cNvPr id="8" name="CaixaDeTexto 7"/>
            <p:cNvSpPr txBox="1"/>
            <p:nvPr/>
          </p:nvSpPr>
          <p:spPr>
            <a:xfrm>
              <a:off x="251520" y="1628800"/>
              <a:ext cx="27363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Tornar a visão realidade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899592" y="2060848"/>
              <a:ext cx="691276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dirty="0"/>
                <a:t> - Como é criada: envolver as pessoas para que se gere um </a:t>
              </a:r>
              <a:r>
                <a:rPr lang="pt-PT" sz="2000" u="sng" dirty="0"/>
                <a:t>sentimento de compromisso nas equipas;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 Como é comunicada: falar constantemente para a manter viva;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 Como é vivida: ações coerentes com a visão.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23528" y="4149080"/>
            <a:ext cx="7632848" cy="1400005"/>
            <a:chOff x="323528" y="4149080"/>
            <a:chExt cx="7632848" cy="1400005"/>
          </a:xfrm>
        </p:grpSpPr>
        <p:sp>
          <p:nvSpPr>
            <p:cNvPr id="10" name="CaixaDeTexto 9"/>
            <p:cNvSpPr txBox="1"/>
            <p:nvPr/>
          </p:nvSpPr>
          <p:spPr>
            <a:xfrm>
              <a:off x="1043608" y="4581128"/>
              <a:ext cx="6912768" cy="967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dirty="0"/>
                <a:t>Ajudar os outros a alcançar a visão através da remoção dos obstáculos. </a:t>
              </a:r>
              <a:r>
                <a:rPr lang="pt-PT" sz="2000" b="1" dirty="0"/>
                <a:t>A equipa serve a visão e não o líder.</a:t>
              </a: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23528" y="4149080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Trabalho do líder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258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0822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05273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696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Clientes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71600" y="1412776"/>
            <a:ext cx="6912768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/>
              <a:t>As organizações querem que se trate bem os clientes mas poucas apostam em conseguir “fãs delirantes” – clientes dedicados que se tornam força de vendas.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179512" y="3018319"/>
            <a:ext cx="8799913" cy="2488375"/>
            <a:chOff x="179512" y="3018319"/>
            <a:chExt cx="8799913" cy="2488375"/>
          </a:xfrm>
        </p:grpSpPr>
        <p:sp>
          <p:nvSpPr>
            <p:cNvPr id="8" name="CaixaDeTexto 7"/>
            <p:cNvSpPr txBox="1"/>
            <p:nvPr/>
          </p:nvSpPr>
          <p:spPr>
            <a:xfrm>
              <a:off x="179512" y="3100898"/>
              <a:ext cx="45365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000" b="1" dirty="0"/>
                <a:t>Como se conseguem “fãs delirantes”?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5451033" y="3018319"/>
              <a:ext cx="3528392" cy="506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dirty="0"/>
                <a:t>Excedendo as suas expectativas!</a:t>
              </a:r>
            </a:p>
          </p:txBody>
        </p:sp>
        <p:sp>
          <p:nvSpPr>
            <p:cNvPr id="10" name="Seta: Para Baixo 10"/>
            <p:cNvSpPr/>
            <p:nvPr/>
          </p:nvSpPr>
          <p:spPr>
            <a:xfrm rot="16200000">
              <a:off x="4932040" y="2996952"/>
              <a:ext cx="216024" cy="64807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2" name="Seta: Para Baixo 10"/>
            <p:cNvSpPr/>
            <p:nvPr/>
          </p:nvSpPr>
          <p:spPr>
            <a:xfrm>
              <a:off x="1907704" y="3573016"/>
              <a:ext cx="216024" cy="36004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971600" y="4077072"/>
              <a:ext cx="7416824" cy="1429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pt-PT" sz="2000" dirty="0"/>
                <a:t>Os funcionários devem estar entusiasmados. Não se consegue criar um bom ambiente aos clientes se funcionários estiverem desmotivados e sem compromisso.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157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79512" y="1082252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788024" y="1052736"/>
            <a:ext cx="4186857" cy="457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6962"/>
            <a:ext cx="2182557" cy="96934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51520" y="47667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Delegação de poderes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323528" y="1772816"/>
            <a:ext cx="8208912" cy="648072"/>
            <a:chOff x="323528" y="1772816"/>
            <a:chExt cx="8208912" cy="648072"/>
          </a:xfrm>
        </p:grpSpPr>
        <p:sp>
          <p:nvSpPr>
            <p:cNvPr id="7" name="CaixaDeTexto 6"/>
            <p:cNvSpPr txBox="1"/>
            <p:nvPr/>
          </p:nvSpPr>
          <p:spPr>
            <a:xfrm>
              <a:off x="323528" y="1772816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b="1" dirty="0"/>
                <a:t>“Como se cria uma força de trabalho motivada?”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5364088" y="1844824"/>
              <a:ext cx="30243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/>
                <a:t>Delegação de poderes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148064" y="1772816"/>
              <a:ext cx="3384376" cy="648072"/>
            </a:xfrm>
            <a:prstGeom prst="ellipse">
              <a:avLst/>
            </a:prstGeom>
            <a:noFill/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0" name="Seta: Para Baixo 10"/>
            <p:cNvSpPr/>
            <p:nvPr/>
          </p:nvSpPr>
          <p:spPr>
            <a:xfrm rot="16200000">
              <a:off x="3923928" y="1412777"/>
              <a:ext cx="360040" cy="136815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549946" y="2761922"/>
            <a:ext cx="8220835" cy="2666038"/>
            <a:chOff x="549945" y="2924944"/>
            <a:chExt cx="8220835" cy="2666038"/>
          </a:xfrm>
        </p:grpSpPr>
        <p:sp>
          <p:nvSpPr>
            <p:cNvPr id="11" name="Multiplicar 10"/>
            <p:cNvSpPr/>
            <p:nvPr/>
          </p:nvSpPr>
          <p:spPr>
            <a:xfrm>
              <a:off x="1835696" y="2924944"/>
              <a:ext cx="1008112" cy="864096"/>
            </a:xfrm>
            <a:prstGeom prst="mathMultiply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549945" y="3651990"/>
              <a:ext cx="381642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 Dar poder aos outros para tomar decisões;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 Liberdade para fazer o que se quer</a:t>
              </a: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788023" y="3573016"/>
              <a:ext cx="3982757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Permitir que os outros usem o seu conhecimento, experiência e motivação;</a:t>
              </a:r>
            </a:p>
            <a:p>
              <a:pPr algn="just">
                <a:lnSpc>
                  <a:spcPct val="150000"/>
                </a:lnSpc>
                <a:buFontTx/>
                <a:buChar char="-"/>
              </a:pPr>
              <a:r>
                <a:rPr lang="pt-PT" sz="2000" dirty="0"/>
                <a:t> Responsabilidade</a:t>
              </a:r>
            </a:p>
          </p:txBody>
        </p:sp>
        <p:pic>
          <p:nvPicPr>
            <p:cNvPr id="4098" name="Picture 2" descr="Resultado de imagem para cert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63191" y="2986006"/>
              <a:ext cx="632419" cy="620688"/>
            </a:xfrm>
            <a:prstGeom prst="rect">
              <a:avLst/>
            </a:prstGeom>
            <a:noFill/>
          </p:spPr>
        </p:pic>
      </p:grpSp>
      <p:sp>
        <p:nvSpPr>
          <p:cNvPr id="15" name="CaixaDeTexto 14"/>
          <p:cNvSpPr txBox="1"/>
          <p:nvPr/>
        </p:nvSpPr>
        <p:spPr>
          <a:xfrm>
            <a:off x="755576" y="5733256"/>
            <a:ext cx="7776864" cy="783193"/>
          </a:xfrm>
          <a:prstGeom prst="round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Quando há delegação de poderes, os trabalhadores são reconhecidos como um “elemento importante para o sucesso”.</a:t>
            </a:r>
          </a:p>
        </p:txBody>
      </p:sp>
    </p:spTree>
    <p:extLst>
      <p:ext uri="{BB962C8B-B14F-4D97-AF65-F5344CB8AC3E}">
        <p14:creationId xmlns:p14="http://schemas.microsoft.com/office/powerpoint/2010/main" xmlns="" val="111586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1905</Words>
  <Application>Microsoft Office PowerPoint</Application>
  <PresentationFormat>On-screen Show (4:3)</PresentationFormat>
  <Paragraphs>322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sbento</dc:creator>
  <cp:lastModifiedBy>sbento</cp:lastModifiedBy>
  <cp:revision>54</cp:revision>
  <cp:lastPrinted>2017-04-03T20:32:56Z</cp:lastPrinted>
  <dcterms:modified xsi:type="dcterms:W3CDTF">2017-04-04T10:19:00Z</dcterms:modified>
</cp:coreProperties>
</file>